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3" r:id="rId5"/>
    <p:sldId id="259" r:id="rId6"/>
    <p:sldId id="264" r:id="rId7"/>
    <p:sldId id="261" r:id="rId8"/>
    <p:sldId id="262" r:id="rId9"/>
    <p:sldId id="260"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4660"/>
  </p:normalViewPr>
  <p:slideViewPr>
    <p:cSldViewPr snapToGrid="0">
      <p:cViewPr varScale="1">
        <p:scale>
          <a:sx n="72" d="100"/>
          <a:sy n="72" d="100"/>
        </p:scale>
        <p:origin x="45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06AFC-BB5A-4CD8-9103-F0E047C42131}" type="datetimeFigureOut">
              <a:rPr lang="en-US" smtClean="0"/>
              <a:t>4/7/2021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BAF43B-AD2F-4B57-8F2B-EFCBB33F0EBD}" type="slidenum">
              <a:rPr lang="en-US" smtClean="0"/>
              <a:t>‹#›</a:t>
            </a:fld>
            <a:endParaRPr lang="en-US" dirty="0"/>
          </a:p>
        </p:txBody>
      </p:sp>
    </p:spTree>
    <p:extLst>
      <p:ext uri="{BB962C8B-B14F-4D97-AF65-F5344CB8AC3E}">
        <p14:creationId xmlns:p14="http://schemas.microsoft.com/office/powerpoint/2010/main" val="2764130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5CB8F-0D03-4D50-A352-5DE8BCB238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0094EB-40B3-48C0-8DFF-3DE9F51A60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374EF9-E301-4D71-B536-17617A3F1A6A}"/>
              </a:ext>
            </a:extLst>
          </p:cNvPr>
          <p:cNvSpPr>
            <a:spLocks noGrp="1"/>
          </p:cNvSpPr>
          <p:nvPr>
            <p:ph type="dt" sz="half" idx="10"/>
          </p:nvPr>
        </p:nvSpPr>
        <p:spPr/>
        <p:txBody>
          <a:bodyPr/>
          <a:lstStyle/>
          <a:p>
            <a:fld id="{D774A3A6-CE73-4659-ADD4-3EE93B19AC60}" type="datetime1">
              <a:rPr lang="en-US" smtClean="0"/>
              <a:t>4/7/2021</a:t>
            </a:fld>
            <a:endParaRPr lang="en-US" dirty="0"/>
          </a:p>
        </p:txBody>
      </p:sp>
      <p:sp>
        <p:nvSpPr>
          <p:cNvPr id="5" name="Footer Placeholder 4">
            <a:extLst>
              <a:ext uri="{FF2B5EF4-FFF2-40B4-BE49-F238E27FC236}">
                <a16:creationId xmlns:a16="http://schemas.microsoft.com/office/drawing/2014/main" id="{FABFE8F9-984C-44D9-988D-F1F9C12A20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079724-04D0-438B-91D7-63A7A6F538DC}"/>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2744777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D0155-AB59-419D-839C-A931606D17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2FC0E1-F8E2-45C2-BE40-4E23575138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A13320-DC8F-46C4-8D3D-F1C5B415CCCE}"/>
              </a:ext>
            </a:extLst>
          </p:cNvPr>
          <p:cNvSpPr>
            <a:spLocks noGrp="1"/>
          </p:cNvSpPr>
          <p:nvPr>
            <p:ph type="dt" sz="half" idx="10"/>
          </p:nvPr>
        </p:nvSpPr>
        <p:spPr/>
        <p:txBody>
          <a:bodyPr/>
          <a:lstStyle/>
          <a:p>
            <a:fld id="{ED4867FC-8314-4641-9CE9-F455149A14D7}" type="datetime1">
              <a:rPr lang="en-US" smtClean="0"/>
              <a:t>4/7/2021</a:t>
            </a:fld>
            <a:endParaRPr lang="en-US" dirty="0"/>
          </a:p>
        </p:txBody>
      </p:sp>
      <p:sp>
        <p:nvSpPr>
          <p:cNvPr id="5" name="Footer Placeholder 4">
            <a:extLst>
              <a:ext uri="{FF2B5EF4-FFF2-40B4-BE49-F238E27FC236}">
                <a16:creationId xmlns:a16="http://schemas.microsoft.com/office/drawing/2014/main" id="{CB9F3CBC-E5D8-4331-90EF-6F9AE154D69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9DD5F2-0FF0-4FD2-BFCF-6952A811EDFE}"/>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2398895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AE0277-0F49-4FB8-A09B-26306C567C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E38117-F0E1-4863-919D-F9FE0C5072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2E47BB-46C5-4FFF-ABAD-1305259B0675}"/>
              </a:ext>
            </a:extLst>
          </p:cNvPr>
          <p:cNvSpPr>
            <a:spLocks noGrp="1"/>
          </p:cNvSpPr>
          <p:nvPr>
            <p:ph type="dt" sz="half" idx="10"/>
          </p:nvPr>
        </p:nvSpPr>
        <p:spPr/>
        <p:txBody>
          <a:bodyPr/>
          <a:lstStyle/>
          <a:p>
            <a:fld id="{356496D0-3600-4CEC-9F51-DF744205FBAD}" type="datetime1">
              <a:rPr lang="en-US" smtClean="0"/>
              <a:t>4/7/2021</a:t>
            </a:fld>
            <a:endParaRPr lang="en-US" dirty="0"/>
          </a:p>
        </p:txBody>
      </p:sp>
      <p:sp>
        <p:nvSpPr>
          <p:cNvPr id="5" name="Footer Placeholder 4">
            <a:extLst>
              <a:ext uri="{FF2B5EF4-FFF2-40B4-BE49-F238E27FC236}">
                <a16:creationId xmlns:a16="http://schemas.microsoft.com/office/drawing/2014/main" id="{2A678D95-A2CE-4639-B1F1-AAA36ED04C2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F930424-E661-4C53-807B-EB9539B4DC75}"/>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4040508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A4149-2A21-45F2-B6D9-F9465BFB5B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D27318-CF54-45FC-858E-104D709BDD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099FE9-F9B2-48A7-9E21-A90BE3D1CA2C}"/>
              </a:ext>
            </a:extLst>
          </p:cNvPr>
          <p:cNvSpPr>
            <a:spLocks noGrp="1"/>
          </p:cNvSpPr>
          <p:nvPr>
            <p:ph type="dt" sz="half" idx="10"/>
          </p:nvPr>
        </p:nvSpPr>
        <p:spPr/>
        <p:txBody>
          <a:bodyPr/>
          <a:lstStyle/>
          <a:p>
            <a:fld id="{4D3D4979-4FCC-4EC7-9D98-277FA4947552}" type="datetime1">
              <a:rPr lang="en-US" smtClean="0"/>
              <a:t>4/7/2021</a:t>
            </a:fld>
            <a:endParaRPr lang="en-US" dirty="0"/>
          </a:p>
        </p:txBody>
      </p:sp>
      <p:sp>
        <p:nvSpPr>
          <p:cNvPr id="5" name="Footer Placeholder 4">
            <a:extLst>
              <a:ext uri="{FF2B5EF4-FFF2-40B4-BE49-F238E27FC236}">
                <a16:creationId xmlns:a16="http://schemas.microsoft.com/office/drawing/2014/main" id="{EFDB11AD-D37E-43B8-B09B-98414FB6311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0F9305-0196-4701-A405-F0EA050B7EC9}"/>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186424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3932C-C7A5-4E3B-A79D-2E12D60A68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9DD7B83-4F84-42A5-81B8-C6E0C926A0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3AD5EC-1C58-4A4F-BA18-61FF08F0F2A6}"/>
              </a:ext>
            </a:extLst>
          </p:cNvPr>
          <p:cNvSpPr>
            <a:spLocks noGrp="1"/>
          </p:cNvSpPr>
          <p:nvPr>
            <p:ph type="dt" sz="half" idx="10"/>
          </p:nvPr>
        </p:nvSpPr>
        <p:spPr/>
        <p:txBody>
          <a:bodyPr/>
          <a:lstStyle/>
          <a:p>
            <a:fld id="{1A0059B9-2462-4713-B20E-236CE5946363}" type="datetime1">
              <a:rPr lang="en-US" smtClean="0"/>
              <a:t>4/7/2021</a:t>
            </a:fld>
            <a:endParaRPr lang="en-US" dirty="0"/>
          </a:p>
        </p:txBody>
      </p:sp>
      <p:sp>
        <p:nvSpPr>
          <p:cNvPr id="5" name="Footer Placeholder 4">
            <a:extLst>
              <a:ext uri="{FF2B5EF4-FFF2-40B4-BE49-F238E27FC236}">
                <a16:creationId xmlns:a16="http://schemas.microsoft.com/office/drawing/2014/main" id="{E7BD8CE4-D8F7-40EB-90D7-43C77BC6DAA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A2AF15-3BF0-47C3-A523-69E464C1212A}"/>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68152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CDFA9-F029-4F08-8EBE-2127CCA693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4B7B5-793E-4286-9BF0-6FFF583EE3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B8EF2C-16CE-480D-A58F-38EB8DE48D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2AF48D-FFA5-41A2-9473-F51EBEBA6792}"/>
              </a:ext>
            </a:extLst>
          </p:cNvPr>
          <p:cNvSpPr>
            <a:spLocks noGrp="1"/>
          </p:cNvSpPr>
          <p:nvPr>
            <p:ph type="dt" sz="half" idx="10"/>
          </p:nvPr>
        </p:nvSpPr>
        <p:spPr/>
        <p:txBody>
          <a:bodyPr/>
          <a:lstStyle/>
          <a:p>
            <a:fld id="{BBD63112-E9BB-475E-BF02-547493991DE8}" type="datetime1">
              <a:rPr lang="en-US" smtClean="0"/>
              <a:t>4/7/2021</a:t>
            </a:fld>
            <a:endParaRPr lang="en-US" dirty="0"/>
          </a:p>
        </p:txBody>
      </p:sp>
      <p:sp>
        <p:nvSpPr>
          <p:cNvPr id="6" name="Footer Placeholder 5">
            <a:extLst>
              <a:ext uri="{FF2B5EF4-FFF2-40B4-BE49-F238E27FC236}">
                <a16:creationId xmlns:a16="http://schemas.microsoft.com/office/drawing/2014/main" id="{385EF610-6056-4EE1-9A0E-8EC29F372D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B468466-72BC-49EC-965C-18430C1B9C63}"/>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1725320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8D2D5-85D5-4D47-9F86-3F7EF61D80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CB971F-C01F-43D1-BC77-8D7B29B36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4406EE-72F5-406F-BA8A-AF66D30ECC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492CEC-0588-4A82-8EA2-A6DD68F5B9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E923CB-1633-45BE-8804-07B45D7829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0622F9-AC41-438D-A149-7631DF101122}"/>
              </a:ext>
            </a:extLst>
          </p:cNvPr>
          <p:cNvSpPr>
            <a:spLocks noGrp="1"/>
          </p:cNvSpPr>
          <p:nvPr>
            <p:ph type="dt" sz="half" idx="10"/>
          </p:nvPr>
        </p:nvSpPr>
        <p:spPr/>
        <p:txBody>
          <a:bodyPr/>
          <a:lstStyle/>
          <a:p>
            <a:fld id="{F1CD7605-9694-4AF7-BBBE-55CC81E1CD5E}" type="datetime1">
              <a:rPr lang="en-US" smtClean="0"/>
              <a:t>4/7/2021</a:t>
            </a:fld>
            <a:endParaRPr lang="en-US" dirty="0"/>
          </a:p>
        </p:txBody>
      </p:sp>
      <p:sp>
        <p:nvSpPr>
          <p:cNvPr id="8" name="Footer Placeholder 7">
            <a:extLst>
              <a:ext uri="{FF2B5EF4-FFF2-40B4-BE49-F238E27FC236}">
                <a16:creationId xmlns:a16="http://schemas.microsoft.com/office/drawing/2014/main" id="{973EBE70-B72F-495C-97CE-EABB662BBAE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EEB78D2-9F19-4E52-95DA-8075F30189E4}"/>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4167054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C868C-A30D-460D-8C8F-53F28D1740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99EC5A-8948-4406-9918-BBCB77B581B2}"/>
              </a:ext>
            </a:extLst>
          </p:cNvPr>
          <p:cNvSpPr>
            <a:spLocks noGrp="1"/>
          </p:cNvSpPr>
          <p:nvPr>
            <p:ph type="dt" sz="half" idx="10"/>
          </p:nvPr>
        </p:nvSpPr>
        <p:spPr/>
        <p:txBody>
          <a:bodyPr/>
          <a:lstStyle/>
          <a:p>
            <a:fld id="{C1496A20-55B9-4C72-BEF8-B1A6D4D8ED16}" type="datetime1">
              <a:rPr lang="en-US" smtClean="0"/>
              <a:t>4/7/2021</a:t>
            </a:fld>
            <a:endParaRPr lang="en-US" dirty="0"/>
          </a:p>
        </p:txBody>
      </p:sp>
      <p:sp>
        <p:nvSpPr>
          <p:cNvPr id="4" name="Footer Placeholder 3">
            <a:extLst>
              <a:ext uri="{FF2B5EF4-FFF2-40B4-BE49-F238E27FC236}">
                <a16:creationId xmlns:a16="http://schemas.microsoft.com/office/drawing/2014/main" id="{42F2D2B8-C6C5-4EBE-9304-85B8E6C4867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6972692-8FB9-4219-AC95-9CA5BF40E554}"/>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3087633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DDA1FB-C7C3-4010-BEAB-F8B2C413AC0C}"/>
              </a:ext>
            </a:extLst>
          </p:cNvPr>
          <p:cNvSpPr>
            <a:spLocks noGrp="1"/>
          </p:cNvSpPr>
          <p:nvPr>
            <p:ph type="dt" sz="half" idx="10"/>
          </p:nvPr>
        </p:nvSpPr>
        <p:spPr/>
        <p:txBody>
          <a:bodyPr/>
          <a:lstStyle/>
          <a:p>
            <a:fld id="{EB06F016-62F6-495E-AE5A-7ACD34414DE9}" type="datetime1">
              <a:rPr lang="en-US" smtClean="0"/>
              <a:t>4/7/2021</a:t>
            </a:fld>
            <a:endParaRPr lang="en-US" dirty="0"/>
          </a:p>
        </p:txBody>
      </p:sp>
      <p:sp>
        <p:nvSpPr>
          <p:cNvPr id="3" name="Footer Placeholder 2">
            <a:extLst>
              <a:ext uri="{FF2B5EF4-FFF2-40B4-BE49-F238E27FC236}">
                <a16:creationId xmlns:a16="http://schemas.microsoft.com/office/drawing/2014/main" id="{D9D43AEE-3A0A-4F15-A1DD-948DA40135F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6385DF7-B645-4316-A84C-39A9430C1FA1}"/>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289998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7EF49-725E-4360-9D38-15BAC473F9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0C09F8-9EB4-4AA0-91A2-A1AC9CF686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E34945-1DBA-4498-BF67-F8F55C65B1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2B7294-25ED-4B19-B9EA-3713528F8C36}"/>
              </a:ext>
            </a:extLst>
          </p:cNvPr>
          <p:cNvSpPr>
            <a:spLocks noGrp="1"/>
          </p:cNvSpPr>
          <p:nvPr>
            <p:ph type="dt" sz="half" idx="10"/>
          </p:nvPr>
        </p:nvSpPr>
        <p:spPr/>
        <p:txBody>
          <a:bodyPr/>
          <a:lstStyle/>
          <a:p>
            <a:fld id="{960D87C2-61DA-4B6D-AE39-3B044E094C2D}" type="datetime1">
              <a:rPr lang="en-US" smtClean="0"/>
              <a:t>4/7/2021</a:t>
            </a:fld>
            <a:endParaRPr lang="en-US" dirty="0"/>
          </a:p>
        </p:txBody>
      </p:sp>
      <p:sp>
        <p:nvSpPr>
          <p:cNvPr id="6" name="Footer Placeholder 5">
            <a:extLst>
              <a:ext uri="{FF2B5EF4-FFF2-40B4-BE49-F238E27FC236}">
                <a16:creationId xmlns:a16="http://schemas.microsoft.com/office/drawing/2014/main" id="{B27F9251-6E08-47A0-B7D9-B51CB8DF231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B53CF9-33AA-4E92-B514-38373727CAB2}"/>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1722267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9A87D-0718-4BDA-A5FD-3283B68353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0E4E55-5F74-4BD6-AB13-6944909607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54403BB-9A46-4B1C-B6B8-AA50F99D24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C17AEF-7E1E-4619-A446-97EBD4241DA1}"/>
              </a:ext>
            </a:extLst>
          </p:cNvPr>
          <p:cNvSpPr>
            <a:spLocks noGrp="1"/>
          </p:cNvSpPr>
          <p:nvPr>
            <p:ph type="dt" sz="half" idx="10"/>
          </p:nvPr>
        </p:nvSpPr>
        <p:spPr/>
        <p:txBody>
          <a:bodyPr/>
          <a:lstStyle/>
          <a:p>
            <a:fld id="{B7523A63-6407-4EF9-998C-2E9455976244}" type="datetime1">
              <a:rPr lang="en-US" smtClean="0"/>
              <a:t>4/7/2021</a:t>
            </a:fld>
            <a:endParaRPr lang="en-US" dirty="0"/>
          </a:p>
        </p:txBody>
      </p:sp>
      <p:sp>
        <p:nvSpPr>
          <p:cNvPr id="6" name="Footer Placeholder 5">
            <a:extLst>
              <a:ext uri="{FF2B5EF4-FFF2-40B4-BE49-F238E27FC236}">
                <a16:creationId xmlns:a16="http://schemas.microsoft.com/office/drawing/2014/main" id="{B4AD3DFC-5674-447C-8C0C-0CB38BF096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2E7B823-41D8-4B5F-AB94-5087006DBCF8}"/>
              </a:ext>
            </a:extLst>
          </p:cNvPr>
          <p:cNvSpPr>
            <a:spLocks noGrp="1"/>
          </p:cNvSpPr>
          <p:nvPr>
            <p:ph type="sldNum" sz="quarter" idx="12"/>
          </p:nvPr>
        </p:nvSpPr>
        <p:spPr/>
        <p:txBody>
          <a:bodyPr/>
          <a:lstStyle/>
          <a:p>
            <a:fld id="{4C1BE407-BD64-4624-8F94-07FF57063246}" type="slidenum">
              <a:rPr lang="en-US" smtClean="0"/>
              <a:t>‹#›</a:t>
            </a:fld>
            <a:endParaRPr lang="en-US" dirty="0"/>
          </a:p>
        </p:txBody>
      </p:sp>
    </p:spTree>
    <p:extLst>
      <p:ext uri="{BB962C8B-B14F-4D97-AF65-F5344CB8AC3E}">
        <p14:creationId xmlns:p14="http://schemas.microsoft.com/office/powerpoint/2010/main" val="4124018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E005FA-1640-4EF4-93E7-AA9D1AF4B7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F935C4-DDB7-4011-8874-187B5A9652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6FFA96-4DBA-4125-AD39-CC06470E98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74BD47-7870-459C-A4E2-3AAF4C51E448}" type="datetime1">
              <a:rPr lang="en-US" smtClean="0"/>
              <a:t>4/7/2021</a:t>
            </a:fld>
            <a:endParaRPr lang="en-US" dirty="0"/>
          </a:p>
        </p:txBody>
      </p:sp>
      <p:sp>
        <p:nvSpPr>
          <p:cNvPr id="5" name="Footer Placeholder 4">
            <a:extLst>
              <a:ext uri="{FF2B5EF4-FFF2-40B4-BE49-F238E27FC236}">
                <a16:creationId xmlns:a16="http://schemas.microsoft.com/office/drawing/2014/main" id="{2C0B826F-E517-44A0-BBE9-685E424613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02DE335-7C7E-441D-882D-58A30E4596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1BE407-BD64-4624-8F94-07FF57063246}" type="slidenum">
              <a:rPr lang="en-US" smtClean="0"/>
              <a:t>‹#›</a:t>
            </a:fld>
            <a:endParaRPr lang="en-US" dirty="0"/>
          </a:p>
        </p:txBody>
      </p:sp>
    </p:spTree>
    <p:extLst>
      <p:ext uri="{BB962C8B-B14F-4D97-AF65-F5344CB8AC3E}">
        <p14:creationId xmlns:p14="http://schemas.microsoft.com/office/powerpoint/2010/main" val="1288247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38376-A6FF-4D84-B44B-6E0F4B9FE32F}"/>
              </a:ext>
            </a:extLst>
          </p:cNvPr>
          <p:cNvSpPr>
            <a:spLocks noGrp="1"/>
          </p:cNvSpPr>
          <p:nvPr>
            <p:ph type="ctr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Town of Winthrop</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Water and Sewer Rate Study</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Water Loss Analysis</a:t>
            </a:r>
          </a:p>
        </p:txBody>
      </p:sp>
      <p:sp>
        <p:nvSpPr>
          <p:cNvPr id="3" name="Subtitle 2">
            <a:extLst>
              <a:ext uri="{FF2B5EF4-FFF2-40B4-BE49-F238E27FC236}">
                <a16:creationId xmlns:a16="http://schemas.microsoft.com/office/drawing/2014/main" id="{03DA8ED5-9C13-4EAC-931D-10696254B0C1}"/>
              </a:ext>
            </a:extLst>
          </p:cNvPr>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The Abrahams Group</a:t>
            </a:r>
          </a:p>
          <a:p>
            <a:r>
              <a:rPr lang="en-US" dirty="0">
                <a:latin typeface="Times New Roman" panose="02020603050405020304" pitchFamily="18" charset="0"/>
                <a:cs typeface="Times New Roman" panose="02020603050405020304" pitchFamily="18" charset="0"/>
              </a:rPr>
              <a:t>Environmental Partners </a:t>
            </a:r>
          </a:p>
          <a:p>
            <a:r>
              <a:rPr lang="en-US" dirty="0">
                <a:latin typeface="Times New Roman" panose="02020603050405020304" pitchFamily="18" charset="0"/>
                <a:cs typeface="Times New Roman" panose="02020603050405020304" pitchFamily="18" charset="0"/>
              </a:rPr>
              <a:t>April 6, 2021</a:t>
            </a:r>
          </a:p>
        </p:txBody>
      </p:sp>
      <p:sp>
        <p:nvSpPr>
          <p:cNvPr id="4" name="Slide Number Placeholder 3">
            <a:extLst>
              <a:ext uri="{FF2B5EF4-FFF2-40B4-BE49-F238E27FC236}">
                <a16:creationId xmlns:a16="http://schemas.microsoft.com/office/drawing/2014/main" id="{CC93F2C0-9140-4B85-B5BA-7A479978212C}"/>
              </a:ext>
            </a:extLst>
          </p:cNvPr>
          <p:cNvSpPr>
            <a:spLocks noGrp="1"/>
          </p:cNvSpPr>
          <p:nvPr>
            <p:ph type="sldNum" sz="quarter" idx="12"/>
          </p:nvPr>
        </p:nvSpPr>
        <p:spPr/>
        <p:txBody>
          <a:bodyPr/>
          <a:lstStyle/>
          <a:p>
            <a:fld id="{4C1BE407-BD64-4624-8F94-07FF57063246}" type="slidenum">
              <a:rPr lang="en-US" smtClean="0"/>
              <a:t>1</a:t>
            </a:fld>
            <a:endParaRPr lang="en-US" dirty="0"/>
          </a:p>
        </p:txBody>
      </p:sp>
    </p:spTree>
    <p:extLst>
      <p:ext uri="{BB962C8B-B14F-4D97-AF65-F5344CB8AC3E}">
        <p14:creationId xmlns:p14="http://schemas.microsoft.com/office/powerpoint/2010/main" val="14864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FB715-9C68-4732-AF50-7F49FCA2340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Questions?</a:t>
            </a:r>
          </a:p>
        </p:txBody>
      </p:sp>
      <p:sp>
        <p:nvSpPr>
          <p:cNvPr id="3" name="Content Placeholder 2">
            <a:extLst>
              <a:ext uri="{FF2B5EF4-FFF2-40B4-BE49-F238E27FC236}">
                <a16:creationId xmlns:a16="http://schemas.microsoft.com/office/drawing/2014/main" id="{4C7694F7-63AE-481B-9104-8AD9597E6012}"/>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272043B4-4BD4-4016-BAC0-4B9D57AC057E}"/>
              </a:ext>
            </a:extLst>
          </p:cNvPr>
          <p:cNvSpPr>
            <a:spLocks noGrp="1"/>
          </p:cNvSpPr>
          <p:nvPr>
            <p:ph type="sldNum" sz="quarter" idx="12"/>
          </p:nvPr>
        </p:nvSpPr>
        <p:spPr/>
        <p:txBody>
          <a:bodyPr/>
          <a:lstStyle/>
          <a:p>
            <a:fld id="{4C1BE407-BD64-4624-8F94-07FF57063246}" type="slidenum">
              <a:rPr lang="en-US" smtClean="0"/>
              <a:t>10</a:t>
            </a:fld>
            <a:endParaRPr lang="en-US" dirty="0"/>
          </a:p>
        </p:txBody>
      </p:sp>
    </p:spTree>
    <p:extLst>
      <p:ext uri="{BB962C8B-B14F-4D97-AF65-F5344CB8AC3E}">
        <p14:creationId xmlns:p14="http://schemas.microsoft.com/office/powerpoint/2010/main" val="1814463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3E7EC-36F4-4969-8777-2296AC8F238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Presenters</a:t>
            </a:r>
          </a:p>
        </p:txBody>
      </p:sp>
      <p:sp>
        <p:nvSpPr>
          <p:cNvPr id="3" name="Content Placeholder 2">
            <a:extLst>
              <a:ext uri="{FF2B5EF4-FFF2-40B4-BE49-F238E27FC236}">
                <a16:creationId xmlns:a16="http://schemas.microsoft.com/office/drawing/2014/main" id="{A2F0A984-094E-4121-943F-5EB21B6F40C2}"/>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The Abrahams Group</a:t>
            </a:r>
          </a:p>
          <a:p>
            <a:r>
              <a:rPr lang="en-US" dirty="0">
                <a:latin typeface="Times New Roman" panose="02020603050405020304" pitchFamily="18" charset="0"/>
                <a:cs typeface="Times New Roman" panose="02020603050405020304" pitchFamily="18" charset="0"/>
              </a:rPr>
              <a:t>Mark D. Abrahams</a:t>
            </a:r>
          </a:p>
          <a:p>
            <a:r>
              <a:rPr lang="en-US" dirty="0">
                <a:latin typeface="Times New Roman" panose="02020603050405020304" pitchFamily="18" charset="0"/>
                <a:cs typeface="Times New Roman" panose="02020603050405020304" pitchFamily="18" charset="0"/>
              </a:rPr>
              <a:t>Matthew A. Abrahams</a:t>
            </a: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Environmental Partners</a:t>
            </a:r>
          </a:p>
          <a:p>
            <a:r>
              <a:rPr lang="en-US" dirty="0">
                <a:latin typeface="Times New Roman" panose="02020603050405020304" pitchFamily="18" charset="0"/>
                <a:cs typeface="Times New Roman" panose="02020603050405020304" pitchFamily="18" charset="0"/>
              </a:rPr>
              <a:t>Ryan Trahan</a:t>
            </a:r>
          </a:p>
        </p:txBody>
      </p:sp>
      <p:sp>
        <p:nvSpPr>
          <p:cNvPr id="4" name="Slide Number Placeholder 3">
            <a:extLst>
              <a:ext uri="{FF2B5EF4-FFF2-40B4-BE49-F238E27FC236}">
                <a16:creationId xmlns:a16="http://schemas.microsoft.com/office/drawing/2014/main" id="{6E286752-59B8-4E1C-BC0B-CF9A294B63EA}"/>
              </a:ext>
            </a:extLst>
          </p:cNvPr>
          <p:cNvSpPr>
            <a:spLocks noGrp="1"/>
          </p:cNvSpPr>
          <p:nvPr>
            <p:ph type="sldNum" sz="quarter" idx="12"/>
          </p:nvPr>
        </p:nvSpPr>
        <p:spPr/>
        <p:txBody>
          <a:bodyPr/>
          <a:lstStyle/>
          <a:p>
            <a:fld id="{4C1BE407-BD64-4624-8F94-07FF57063246}" type="slidenum">
              <a:rPr lang="en-US" smtClean="0"/>
              <a:t>2</a:t>
            </a:fld>
            <a:endParaRPr lang="en-US" dirty="0"/>
          </a:p>
        </p:txBody>
      </p:sp>
    </p:spTree>
    <p:extLst>
      <p:ext uri="{BB962C8B-B14F-4D97-AF65-F5344CB8AC3E}">
        <p14:creationId xmlns:p14="http://schemas.microsoft.com/office/powerpoint/2010/main" val="3238971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478C9-5778-4680-B48E-425EFFB0AF5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Scope of Services</a:t>
            </a:r>
          </a:p>
        </p:txBody>
      </p:sp>
      <p:sp>
        <p:nvSpPr>
          <p:cNvPr id="3" name="Content Placeholder 2">
            <a:extLst>
              <a:ext uri="{FF2B5EF4-FFF2-40B4-BE49-F238E27FC236}">
                <a16:creationId xmlns:a16="http://schemas.microsoft.com/office/drawing/2014/main" id="{9EB11634-9067-4490-8AD7-6BD337A7F5CE}"/>
              </a:ext>
            </a:extLst>
          </p:cNvPr>
          <p:cNvSpPr>
            <a:spLocks noGrp="1"/>
          </p:cNvSpPr>
          <p:nvPr>
            <p:ph idx="1"/>
          </p:nvPr>
        </p:nvSpPr>
        <p:spPr/>
        <p:txBody>
          <a:bodyPr>
            <a:normAutofit/>
          </a:bodyPr>
          <a:lstStyle/>
          <a:p>
            <a:pPr marL="0" indent="0">
              <a:spcBef>
                <a:spcPts val="0"/>
              </a:spcBef>
              <a:buSzPts val="1000"/>
              <a:buNone/>
              <a:tabLst>
                <a:tab pos="914400" algn="l"/>
              </a:tabLst>
            </a:pPr>
            <a:r>
              <a:rPr lang="en-US" sz="3200" dirty="0">
                <a:solidFill>
                  <a:srgbClr val="000000"/>
                </a:solidFill>
                <a:latin typeface="Times New Roman" panose="02020603050405020304" pitchFamily="18" charset="0"/>
              </a:rPr>
              <a:t>Rate Analysis and Development</a:t>
            </a:r>
          </a:p>
          <a:p>
            <a:pPr marR="0" indent="0">
              <a:spcBef>
                <a:spcPts val="0"/>
              </a:spcBef>
              <a:spcAft>
                <a:spcPts val="0"/>
              </a:spcAft>
              <a:buNone/>
            </a:pPr>
            <a:r>
              <a:rPr lang="en-US" dirty="0">
                <a:solidFill>
                  <a:srgbClr val="000000"/>
                </a:solidFill>
                <a:effectLst/>
                <a:latin typeface="Times New Roman" panose="02020603050405020304" pitchFamily="18"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2000" dirty="0">
                <a:solidFill>
                  <a:srgbClr val="000000"/>
                </a:solidFill>
                <a:effectLst/>
                <a:latin typeface="Times New Roman" panose="02020603050405020304" pitchFamily="18" charset="0"/>
                <a:ea typeface="Times New Roman" panose="02020603050405020304" pitchFamily="18" charset="0"/>
              </a:rPr>
              <a:t>Assessment of water loss and impact on rate</a:t>
            </a:r>
          </a:p>
          <a:p>
            <a:pPr marL="800100" lvl="1" indent="-342900">
              <a:spcBef>
                <a:spcPts val="0"/>
              </a:spcBef>
              <a:buSzPts val="1000"/>
              <a:buFont typeface="Symbol" panose="05050102010706020507" pitchFamily="18" charset="2"/>
              <a:buChar char=""/>
              <a:tabLst>
                <a:tab pos="914400" algn="l"/>
              </a:tabLst>
            </a:pPr>
            <a:r>
              <a:rPr lang="en-US" sz="2000" dirty="0">
                <a:solidFill>
                  <a:srgbClr val="000000"/>
                </a:solidFill>
                <a:latin typeface="Times New Roman" panose="02020603050405020304" pitchFamily="18" charset="0"/>
                <a:ea typeface="Times New Roman" panose="02020603050405020304" pitchFamily="18" charset="0"/>
              </a:rPr>
              <a:t>Calculate FY22 rate based on water loss mitigation determination</a:t>
            </a:r>
            <a:endParaRPr lang="en-US" sz="1800" dirty="0">
              <a:solidFill>
                <a:srgbClr val="000000"/>
              </a:solidFill>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2000" dirty="0">
                <a:solidFill>
                  <a:srgbClr val="000000"/>
                </a:solidFill>
                <a:effectLst/>
                <a:latin typeface="Times New Roman" panose="02020603050405020304" pitchFamily="18" charset="0"/>
                <a:ea typeface="Times New Roman" panose="02020603050405020304" pitchFamily="18" charset="0"/>
              </a:rPr>
              <a:t>Conduct comparison analysis with current rate projection to determine user impact</a:t>
            </a:r>
          </a:p>
          <a:p>
            <a:pPr marL="800100" lvl="1" indent="-342900">
              <a:spcBef>
                <a:spcPts val="0"/>
              </a:spcBef>
              <a:buSzPts val="1000"/>
              <a:buFont typeface="Symbol" panose="05050102010706020507" pitchFamily="18" charset="2"/>
              <a:buChar char=""/>
              <a:tabLst>
                <a:tab pos="914400" algn="l"/>
              </a:tabLst>
            </a:pPr>
            <a:r>
              <a:rPr lang="en-US" sz="2000" dirty="0">
                <a:solidFill>
                  <a:srgbClr val="000000"/>
                </a:solidFill>
                <a:effectLst/>
                <a:latin typeface="Times New Roman" panose="02020603050405020304" pitchFamily="18" charset="0"/>
                <a:ea typeface="Times New Roman" panose="02020603050405020304" pitchFamily="18" charset="0"/>
              </a:rPr>
              <a:t>Recommend Financial Policies and Programs</a:t>
            </a:r>
            <a:endParaRPr lang="en-US" sz="20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2000" dirty="0">
                <a:solidFill>
                  <a:srgbClr val="000000"/>
                </a:solidFill>
                <a:effectLst/>
                <a:latin typeface="Times New Roman" panose="02020603050405020304" pitchFamily="18" charset="0"/>
                <a:ea typeface="Times New Roman" panose="02020603050405020304" pitchFamily="18" charset="0"/>
              </a:rPr>
              <a:t>Develop Revenue Requirements for the Water/Sewer Fund</a:t>
            </a:r>
            <a:endParaRPr lang="en-US" sz="20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2000" dirty="0">
                <a:solidFill>
                  <a:srgbClr val="000000"/>
                </a:solidFill>
                <a:effectLst/>
                <a:latin typeface="Times New Roman" panose="02020603050405020304" pitchFamily="18" charset="0"/>
                <a:ea typeface="Times New Roman" panose="02020603050405020304" pitchFamily="18" charset="0"/>
              </a:rPr>
              <a:t>Develop Multi-Year Cash Flow Analysis and Recommend Reserve Balances</a:t>
            </a:r>
            <a:endParaRPr lang="en-US" sz="20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2000" dirty="0">
                <a:solidFill>
                  <a:srgbClr val="000000"/>
                </a:solidFill>
                <a:effectLst/>
                <a:latin typeface="Times New Roman" panose="02020603050405020304" pitchFamily="18" charset="0"/>
                <a:ea typeface="Times New Roman" panose="02020603050405020304" pitchFamily="18" charset="0"/>
              </a:rPr>
              <a:t>Provide Town with rate model in Microsoft Excel and training for staff on same</a:t>
            </a:r>
            <a:endParaRPr lang="en-US" sz="2000" dirty="0">
              <a:effectLst/>
              <a:latin typeface="Times New Roman" panose="02020603050405020304" pitchFamily="18" charset="0"/>
              <a:ea typeface="Times New Roman" panose="02020603050405020304" pitchFamily="18" charset="0"/>
            </a:endParaRPr>
          </a:p>
          <a:p>
            <a:pPr marL="457200" lvl="1" indent="0">
              <a:spcBef>
                <a:spcPts val="0"/>
              </a:spcBef>
              <a:buSzPts val="1000"/>
              <a:buNone/>
              <a:tabLst>
                <a:tab pos="914400" algn="l"/>
              </a:tabLst>
            </a:pPr>
            <a:endParaRPr lang="en-US" sz="14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5A196ABC-27FB-43D4-B6B8-6F243DCCA948}"/>
              </a:ext>
            </a:extLst>
          </p:cNvPr>
          <p:cNvSpPr>
            <a:spLocks noGrp="1"/>
          </p:cNvSpPr>
          <p:nvPr>
            <p:ph type="sldNum" sz="quarter" idx="12"/>
          </p:nvPr>
        </p:nvSpPr>
        <p:spPr/>
        <p:txBody>
          <a:bodyPr/>
          <a:lstStyle/>
          <a:p>
            <a:fld id="{4C1BE407-BD64-4624-8F94-07FF57063246}" type="slidenum">
              <a:rPr lang="en-US" smtClean="0"/>
              <a:t>3</a:t>
            </a:fld>
            <a:endParaRPr lang="en-US" dirty="0"/>
          </a:p>
        </p:txBody>
      </p:sp>
    </p:spTree>
    <p:extLst>
      <p:ext uri="{BB962C8B-B14F-4D97-AF65-F5344CB8AC3E}">
        <p14:creationId xmlns:p14="http://schemas.microsoft.com/office/powerpoint/2010/main" val="3876060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478C9-5778-4680-B48E-425EFFB0AF5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Scope of Services</a:t>
            </a:r>
          </a:p>
        </p:txBody>
      </p:sp>
      <p:sp>
        <p:nvSpPr>
          <p:cNvPr id="3" name="Content Placeholder 2">
            <a:extLst>
              <a:ext uri="{FF2B5EF4-FFF2-40B4-BE49-F238E27FC236}">
                <a16:creationId xmlns:a16="http://schemas.microsoft.com/office/drawing/2014/main" id="{9EB11634-9067-4490-8AD7-6BD337A7F5CE}"/>
              </a:ext>
            </a:extLst>
          </p:cNvPr>
          <p:cNvSpPr>
            <a:spLocks noGrp="1"/>
          </p:cNvSpPr>
          <p:nvPr>
            <p:ph idx="1"/>
          </p:nvPr>
        </p:nvSpPr>
        <p:spPr/>
        <p:txBody>
          <a:bodyPr>
            <a:normAutofit/>
          </a:bodyPr>
          <a:lstStyle/>
          <a:p>
            <a:pPr marL="0" marR="0" indent="0">
              <a:spcBef>
                <a:spcPts val="0"/>
              </a:spcBef>
              <a:spcAft>
                <a:spcPts val="0"/>
              </a:spcAft>
              <a:buNone/>
            </a:pPr>
            <a:r>
              <a:rPr lang="en-US" sz="2400" dirty="0">
                <a:solidFill>
                  <a:srgbClr val="000000"/>
                </a:solidFill>
                <a:effectLst/>
                <a:latin typeface="Times New Roman" panose="02020603050405020304" pitchFamily="18" charset="0"/>
                <a:ea typeface="Times New Roman" panose="02020603050405020304" pitchFamily="18" charset="0"/>
              </a:rPr>
              <a:t>Project Management and Deliverables</a:t>
            </a:r>
            <a:endParaRPr lang="en-US" sz="2400" dirty="0">
              <a:effectLst/>
              <a:latin typeface="Times New Roman" panose="02020603050405020304" pitchFamily="18" charset="0"/>
              <a:ea typeface="Times New Roman" panose="02020603050405020304" pitchFamily="18" charset="0"/>
            </a:endParaRPr>
          </a:p>
          <a:p>
            <a:pPr marR="0" indent="0">
              <a:spcBef>
                <a:spcPts val="0"/>
              </a:spcBef>
              <a:spcAft>
                <a:spcPts val="0"/>
              </a:spcAft>
              <a:buNone/>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1800" dirty="0">
                <a:solidFill>
                  <a:srgbClr val="000000"/>
                </a:solidFill>
                <a:effectLst/>
                <a:latin typeface="Times New Roman" panose="02020603050405020304" pitchFamily="18" charset="0"/>
                <a:ea typeface="Times New Roman" panose="02020603050405020304" pitchFamily="18" charset="0"/>
              </a:rPr>
              <a:t>Monthly reporting to Town</a:t>
            </a:r>
            <a:endParaRPr lang="en-US" sz="18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1800" dirty="0">
                <a:solidFill>
                  <a:srgbClr val="000000"/>
                </a:solidFill>
                <a:effectLst/>
                <a:latin typeface="Times New Roman" panose="02020603050405020304" pitchFamily="18" charset="0"/>
                <a:ea typeface="Times New Roman" panose="02020603050405020304" pitchFamily="18" charset="0"/>
              </a:rPr>
              <a:t>Regular conference calls</a:t>
            </a:r>
            <a:endParaRPr lang="en-US" sz="18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1800" dirty="0">
                <a:solidFill>
                  <a:srgbClr val="000000"/>
                </a:solidFill>
                <a:effectLst/>
                <a:latin typeface="Times New Roman" panose="02020603050405020304" pitchFamily="18" charset="0"/>
                <a:ea typeface="Times New Roman" panose="02020603050405020304" pitchFamily="18" charset="0"/>
              </a:rPr>
              <a:t>Interim updates to Town Council or other stakeholders as appropriate</a:t>
            </a:r>
            <a:endParaRPr lang="en-US" sz="18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r>
              <a:rPr lang="en-US" sz="1800" dirty="0">
                <a:solidFill>
                  <a:srgbClr val="000000"/>
                </a:solidFill>
                <a:effectLst/>
                <a:latin typeface="Times New Roman" panose="02020603050405020304" pitchFamily="18" charset="0"/>
                <a:ea typeface="Times New Roman" panose="02020603050405020304" pitchFamily="18" charset="0"/>
              </a:rPr>
              <a:t>Provide letter with recommendations</a:t>
            </a:r>
          </a:p>
          <a:p>
            <a:pPr marL="800100" lvl="1" indent="-342900">
              <a:spcBef>
                <a:spcPts val="0"/>
              </a:spcBef>
              <a:buSzPts val="1000"/>
              <a:buFont typeface="Symbol" panose="05050102010706020507" pitchFamily="18" charset="2"/>
              <a:buChar char=""/>
              <a:tabLst>
                <a:tab pos="914400" algn="l"/>
              </a:tabLst>
            </a:pPr>
            <a:r>
              <a:rPr lang="en-US" sz="1800" dirty="0">
                <a:solidFill>
                  <a:srgbClr val="000000"/>
                </a:solidFill>
                <a:effectLst/>
                <a:latin typeface="Times New Roman" panose="02020603050405020304" pitchFamily="18" charset="0"/>
                <a:ea typeface="Times New Roman" panose="02020603050405020304" pitchFamily="18" charset="0"/>
              </a:rPr>
              <a:t>Conduct PowerPoint presentation to Town staff and during Town Council/public hearing, a final copy of which to be provided to Town</a:t>
            </a:r>
            <a:endParaRPr lang="en-US" sz="1800" dirty="0">
              <a:effectLst/>
              <a:latin typeface="Times New Roman" panose="02020603050405020304" pitchFamily="18" charset="0"/>
              <a:ea typeface="Times New Roman" panose="02020603050405020304" pitchFamily="18" charset="0"/>
            </a:endParaRPr>
          </a:p>
          <a:p>
            <a:pPr marL="800100" lvl="1" indent="-342900">
              <a:spcBef>
                <a:spcPts val="0"/>
              </a:spcBef>
              <a:buSzPts val="1000"/>
              <a:buFont typeface="Symbol" panose="05050102010706020507" pitchFamily="18" charset="2"/>
              <a:buChar char=""/>
              <a:tabLst>
                <a:tab pos="914400" algn="l"/>
              </a:tabLst>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5A196ABC-27FB-43D4-B6B8-6F243DCCA948}"/>
              </a:ext>
            </a:extLst>
          </p:cNvPr>
          <p:cNvSpPr>
            <a:spLocks noGrp="1"/>
          </p:cNvSpPr>
          <p:nvPr>
            <p:ph type="sldNum" sz="quarter" idx="12"/>
          </p:nvPr>
        </p:nvSpPr>
        <p:spPr/>
        <p:txBody>
          <a:bodyPr/>
          <a:lstStyle/>
          <a:p>
            <a:fld id="{4C1BE407-BD64-4624-8F94-07FF57063246}" type="slidenum">
              <a:rPr lang="en-US" smtClean="0"/>
              <a:t>4</a:t>
            </a:fld>
            <a:endParaRPr lang="en-US" dirty="0"/>
          </a:p>
        </p:txBody>
      </p:sp>
    </p:spTree>
    <p:extLst>
      <p:ext uri="{BB962C8B-B14F-4D97-AF65-F5344CB8AC3E}">
        <p14:creationId xmlns:p14="http://schemas.microsoft.com/office/powerpoint/2010/main" val="2188413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40562-3C99-4126-BC2C-63960C95712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Workplan </a:t>
            </a:r>
          </a:p>
        </p:txBody>
      </p:sp>
      <p:sp>
        <p:nvSpPr>
          <p:cNvPr id="3" name="Content Placeholder 2">
            <a:extLst>
              <a:ext uri="{FF2B5EF4-FFF2-40B4-BE49-F238E27FC236}">
                <a16:creationId xmlns:a16="http://schemas.microsoft.com/office/drawing/2014/main" id="{148415D6-81BB-4A0E-9A8C-C0D806CF1403}"/>
              </a:ext>
            </a:extLst>
          </p:cNvPr>
          <p:cNvSpPr>
            <a:spLocks noGrp="1"/>
          </p:cNvSpPr>
          <p:nvPr>
            <p:ph idx="1"/>
          </p:nvPr>
        </p:nvSpPr>
        <p:spPr/>
        <p:txBody>
          <a:bodyPr/>
          <a:lstStyle/>
          <a:p>
            <a:pPr marR="914400" indent="0" algn="just">
              <a:lnSpc>
                <a:spcPct val="106000"/>
              </a:lnSpc>
              <a:spcBef>
                <a:spcPts val="0"/>
              </a:spcBef>
              <a:spcAft>
                <a:spcPts val="0"/>
              </a:spcAft>
              <a:buNone/>
            </a:pPr>
            <a:r>
              <a:rPr lang="en-US" sz="3200" dirty="0">
                <a:latin typeface="Times New Roman" panose="02020603050405020304" pitchFamily="18" charset="0"/>
                <a:cs typeface="Times New Roman" panose="02020603050405020304" pitchFamily="18" charset="0"/>
              </a:rPr>
              <a:t>Phase 1 - Project Planning</a:t>
            </a:r>
          </a:p>
          <a:p>
            <a:pPr marR="914400" indent="0" algn="just">
              <a:lnSpc>
                <a:spcPct val="106000"/>
              </a:lnSpc>
              <a:spcBef>
                <a:spcPts val="0"/>
              </a:spcBef>
              <a:spcAft>
                <a:spcPts val="0"/>
              </a:spcAft>
              <a:buNone/>
            </a:pPr>
            <a:endParaRPr lang="en-US" sz="3200" dirty="0">
              <a:solidFill>
                <a:srgbClr val="1D1D1D"/>
              </a:solidFill>
              <a:latin typeface="Times New Roman" panose="02020603050405020304" pitchFamily="18" charset="0"/>
              <a:ea typeface="Times New Roman" panose="02020603050405020304" pitchFamily="18" charset="0"/>
              <a:cs typeface="Times New Roman" panose="02020603050405020304" pitchFamily="18" charset="0"/>
            </a:endParaRPr>
          </a:p>
          <a:p>
            <a:pPr marR="914400" indent="0" algn="just">
              <a:lnSpc>
                <a:spcPct val="106000"/>
              </a:lnSpc>
              <a:spcBef>
                <a:spcPts val="0"/>
              </a:spcBef>
              <a:spcAft>
                <a:spcPts val="0"/>
              </a:spcAft>
              <a:buNone/>
            </a:pPr>
            <a:r>
              <a:rPr lang="en-US" sz="3200" dirty="0">
                <a:solidFill>
                  <a:srgbClr val="1D1D1D"/>
                </a:solidFill>
                <a:latin typeface="Times New Roman" panose="02020603050405020304" pitchFamily="18" charset="0"/>
                <a:ea typeface="Times New Roman" panose="02020603050405020304" pitchFamily="18" charset="0"/>
                <a:cs typeface="Times New Roman" panose="02020603050405020304" pitchFamily="18" charset="0"/>
              </a:rPr>
              <a:t>Phase 2 - Water and Sewer Rate Study</a:t>
            </a:r>
          </a:p>
          <a:p>
            <a:pPr marR="914400" indent="0" algn="just">
              <a:lnSpc>
                <a:spcPct val="106000"/>
              </a:lnSpc>
              <a:spcBef>
                <a:spcPts val="0"/>
              </a:spcBef>
              <a:spcAft>
                <a:spcPts val="0"/>
              </a:spcAft>
              <a:buNone/>
            </a:pPr>
            <a:endParaRPr lang="en-US" sz="3200" dirty="0">
              <a:solidFill>
                <a:srgbClr val="1D1D1D"/>
              </a:solidFill>
              <a:latin typeface="Times New Roman" panose="02020603050405020304" pitchFamily="18" charset="0"/>
              <a:ea typeface="Times New Roman" panose="02020603050405020304" pitchFamily="18" charset="0"/>
              <a:cs typeface="Times New Roman" panose="02020603050405020304" pitchFamily="18" charset="0"/>
            </a:endParaRPr>
          </a:p>
          <a:p>
            <a:pPr marR="914400" indent="0" algn="just">
              <a:lnSpc>
                <a:spcPct val="106000"/>
              </a:lnSpc>
              <a:spcBef>
                <a:spcPts val="0"/>
              </a:spcBef>
              <a:spcAft>
                <a:spcPts val="0"/>
              </a:spcAft>
              <a:buNone/>
            </a:pPr>
            <a:r>
              <a:rPr lang="en-US" sz="3200" dirty="0">
                <a:solidFill>
                  <a:srgbClr val="1D1D1D"/>
                </a:solidFill>
                <a:latin typeface="Times New Roman" panose="02020603050405020304" pitchFamily="18" charset="0"/>
                <a:ea typeface="Times New Roman" panose="02020603050405020304" pitchFamily="18" charset="0"/>
                <a:cs typeface="Times New Roman" panose="02020603050405020304" pitchFamily="18" charset="0"/>
              </a:rPr>
              <a:t>Phase 3 - Water Audit</a:t>
            </a:r>
          </a:p>
          <a:p>
            <a:pPr marR="914400" indent="0" algn="just">
              <a:lnSpc>
                <a:spcPct val="106000"/>
              </a:lnSpc>
              <a:spcBef>
                <a:spcPts val="0"/>
              </a:spcBef>
              <a:spcAft>
                <a:spcPts val="0"/>
              </a:spcAft>
              <a:buNone/>
            </a:pPr>
            <a:endParaRPr lang="en-US" sz="3200" dirty="0">
              <a:solidFill>
                <a:srgbClr val="1D1D1D"/>
              </a:solidFill>
              <a:latin typeface="Times New Roman" panose="02020603050405020304" pitchFamily="18" charset="0"/>
              <a:ea typeface="Times New Roman" panose="02020603050405020304" pitchFamily="18" charset="0"/>
              <a:cs typeface="Times New Roman" panose="02020603050405020304" pitchFamily="18" charset="0"/>
            </a:endParaRPr>
          </a:p>
          <a:p>
            <a:pPr marR="914400" indent="0" algn="just">
              <a:lnSpc>
                <a:spcPct val="106000"/>
              </a:lnSpc>
              <a:spcBef>
                <a:spcPts val="0"/>
              </a:spcBef>
              <a:spcAft>
                <a:spcPts val="0"/>
              </a:spcAft>
              <a:buNone/>
            </a:pPr>
            <a:r>
              <a:rPr lang="en-US" sz="3200" dirty="0">
                <a:solidFill>
                  <a:srgbClr val="1D1D1D"/>
                </a:solidFill>
                <a:latin typeface="Times New Roman" panose="02020603050405020304" pitchFamily="18" charset="0"/>
                <a:ea typeface="Times New Roman" panose="02020603050405020304" pitchFamily="18" charset="0"/>
                <a:cs typeface="Times New Roman" panose="02020603050405020304" pitchFamily="18" charset="0"/>
              </a:rPr>
              <a:t>Phase 4 - Reporting</a:t>
            </a:r>
            <a:endParaRPr lang="en-US" sz="1800" dirty="0">
              <a:solidFill>
                <a:srgbClr val="1D1D1D"/>
              </a:solidFill>
              <a:latin typeface="Times New Roman" panose="02020603050405020304" pitchFamily="18" charset="0"/>
              <a:ea typeface="Times New Roman" panose="02020603050405020304" pitchFamily="18" charset="0"/>
            </a:endParaRPr>
          </a:p>
          <a:p>
            <a:pPr marR="914400" indent="0" algn="just">
              <a:lnSpc>
                <a:spcPct val="106000"/>
              </a:lnSpc>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62EFEDE1-913D-4120-948A-D9D2C1676895}"/>
              </a:ext>
            </a:extLst>
          </p:cNvPr>
          <p:cNvSpPr>
            <a:spLocks noGrp="1"/>
          </p:cNvSpPr>
          <p:nvPr>
            <p:ph type="sldNum" sz="quarter" idx="12"/>
          </p:nvPr>
        </p:nvSpPr>
        <p:spPr/>
        <p:txBody>
          <a:bodyPr/>
          <a:lstStyle/>
          <a:p>
            <a:fld id="{4C1BE407-BD64-4624-8F94-07FF57063246}" type="slidenum">
              <a:rPr lang="en-US" smtClean="0"/>
              <a:t>5</a:t>
            </a:fld>
            <a:endParaRPr lang="en-US" dirty="0"/>
          </a:p>
        </p:txBody>
      </p:sp>
    </p:spTree>
    <p:extLst>
      <p:ext uri="{BB962C8B-B14F-4D97-AF65-F5344CB8AC3E}">
        <p14:creationId xmlns:p14="http://schemas.microsoft.com/office/powerpoint/2010/main" val="1719113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40562-3C99-4126-BC2C-63960C95712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Phase 1 - Project Planning</a:t>
            </a:r>
          </a:p>
        </p:txBody>
      </p:sp>
      <p:sp>
        <p:nvSpPr>
          <p:cNvPr id="3" name="Content Placeholder 2">
            <a:extLst>
              <a:ext uri="{FF2B5EF4-FFF2-40B4-BE49-F238E27FC236}">
                <a16:creationId xmlns:a16="http://schemas.microsoft.com/office/drawing/2014/main" id="{148415D6-81BB-4A0E-9A8C-C0D806CF1403}"/>
              </a:ext>
            </a:extLst>
          </p:cNvPr>
          <p:cNvSpPr>
            <a:spLocks noGrp="1"/>
          </p:cNvSpPr>
          <p:nvPr>
            <p:ph idx="1"/>
          </p:nvPr>
        </p:nvSpPr>
        <p:spPr/>
        <p:txBody>
          <a:bodyPr/>
          <a:lstStyle/>
          <a:p>
            <a:pPr marR="914400" indent="0" algn="just">
              <a:lnSpc>
                <a:spcPct val="106000"/>
              </a:lnSpc>
              <a:spcBef>
                <a:spcPts val="0"/>
              </a:spcBef>
              <a:spcAft>
                <a:spcPts val="0"/>
              </a:spcAft>
              <a:buNone/>
            </a:pPr>
            <a:r>
              <a:rPr lang="en-US" sz="1800" dirty="0">
                <a:solidFill>
                  <a:srgbClr val="1D1D1D"/>
                </a:solidFill>
                <a:effectLst/>
                <a:latin typeface="Times New Roman" panose="02020603050405020304" pitchFamily="18" charset="0"/>
                <a:ea typeface="Times New Roman" panose="02020603050405020304" pitchFamily="18" charset="0"/>
              </a:rPr>
              <a:t>The objective of this phase is to meet with Town officials to determine needs and goals and ensure that the consultant is familiarized</a:t>
            </a:r>
            <a:r>
              <a:rPr lang="en-US" sz="1800" spc="-11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2F2F2F"/>
                </a:solidFill>
                <a:effectLst/>
                <a:latin typeface="Times New Roman" panose="02020603050405020304" pitchFamily="18" charset="0"/>
                <a:ea typeface="Times New Roman" panose="02020603050405020304" pitchFamily="18" charset="0"/>
              </a:rPr>
              <a:t>with</a:t>
            </a:r>
            <a:r>
              <a:rPr lang="en-US" sz="1800" spc="-155" dirty="0">
                <a:solidFill>
                  <a:srgbClr val="2F2F2F"/>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available</a:t>
            </a:r>
            <a:r>
              <a:rPr lang="en-US" sz="1800" spc="-16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information</a:t>
            </a:r>
            <a:r>
              <a:rPr lang="en-US" sz="1800" spc="-12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regarding</a:t>
            </a:r>
            <a:r>
              <a:rPr lang="en-US" sz="1800" spc="-15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the</a:t>
            </a:r>
            <a:r>
              <a:rPr lang="en-US" sz="1800" spc="-17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current</a:t>
            </a:r>
            <a:r>
              <a:rPr lang="en-US" sz="1800" spc="-14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enterprise</a:t>
            </a:r>
            <a:r>
              <a:rPr lang="en-US" sz="1800" spc="-180"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structure,</a:t>
            </a:r>
            <a:r>
              <a:rPr lang="en-US" sz="1800" spc="-14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budget,</a:t>
            </a:r>
            <a:r>
              <a:rPr lang="en-US" sz="1800" spc="-16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direct</a:t>
            </a:r>
            <a:r>
              <a:rPr lang="en-US" sz="1800" spc="-130"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and</a:t>
            </a:r>
            <a:r>
              <a:rPr lang="en-US" sz="1800" spc="-16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indirect</a:t>
            </a:r>
            <a:r>
              <a:rPr lang="en-US" sz="1800" spc="-135" dirty="0">
                <a:solidFill>
                  <a:srgbClr val="1D1D1D"/>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costs, rate structure, debt schedule, capital programming</a:t>
            </a:r>
            <a:r>
              <a:rPr lang="en-US" sz="1800" dirty="0">
                <a:solidFill>
                  <a:srgbClr val="494949"/>
                </a:solidFill>
                <a:effectLst/>
                <a:latin typeface="Times New Roman" panose="02020603050405020304" pitchFamily="18" charset="0"/>
                <a:ea typeface="Times New Roman" panose="02020603050405020304" pitchFamily="18" charset="0"/>
              </a:rPr>
              <a:t>, </a:t>
            </a:r>
            <a:r>
              <a:rPr lang="en-US" sz="1800" dirty="0">
                <a:solidFill>
                  <a:srgbClr val="1D1D1D"/>
                </a:solidFill>
                <a:effectLst/>
                <a:latin typeface="Times New Roman" panose="02020603050405020304" pitchFamily="18" charset="0"/>
                <a:ea typeface="Times New Roman" panose="02020603050405020304" pitchFamily="18" charset="0"/>
              </a:rPr>
              <a:t>billing </a:t>
            </a:r>
            <a:r>
              <a:rPr lang="en-US" sz="1800" dirty="0">
                <a:solidFill>
                  <a:srgbClr val="2F2F2F"/>
                </a:solidFill>
                <a:effectLst/>
                <a:latin typeface="Times New Roman" panose="02020603050405020304" pitchFamily="18" charset="0"/>
                <a:ea typeface="Times New Roman" panose="02020603050405020304" pitchFamily="18" charset="0"/>
              </a:rPr>
              <a:t>structure, </a:t>
            </a:r>
            <a:r>
              <a:rPr lang="en-US" sz="1800" dirty="0">
                <a:solidFill>
                  <a:srgbClr val="1D1D1D"/>
                </a:solidFill>
                <a:effectLst/>
                <a:latin typeface="Times New Roman" panose="02020603050405020304" pitchFamily="18" charset="0"/>
                <a:ea typeface="Times New Roman" panose="02020603050405020304" pitchFamily="18" charset="0"/>
              </a:rPr>
              <a:t>fees and leak mitigation efforts.  </a:t>
            </a:r>
          </a:p>
          <a:p>
            <a:pPr marR="914400" indent="0" algn="just">
              <a:lnSpc>
                <a:spcPct val="106000"/>
              </a:lnSpc>
              <a:spcBef>
                <a:spcPts val="0"/>
              </a:spcBef>
              <a:spcAft>
                <a:spcPts val="0"/>
              </a:spcAft>
              <a:buNone/>
            </a:pPr>
            <a:endParaRPr lang="en-US" sz="1800" dirty="0">
              <a:solidFill>
                <a:srgbClr val="1D1D1D"/>
              </a:solidFill>
              <a:effectLst/>
              <a:latin typeface="Times New Roman" panose="02020603050405020304" pitchFamily="18" charset="0"/>
              <a:ea typeface="Times New Roman" panose="02020603050405020304" pitchFamily="18" charset="0"/>
            </a:endParaRPr>
          </a:p>
          <a:p>
            <a:pPr marL="514350" marR="914400" indent="-285750" algn="just">
              <a:lnSpc>
                <a:spcPct val="106000"/>
              </a:lnSpc>
              <a:spcBef>
                <a:spcPts val="0"/>
              </a:spcBef>
            </a:pPr>
            <a:r>
              <a:rPr lang="en-US" sz="1800" dirty="0">
                <a:solidFill>
                  <a:srgbClr val="1D1D1D"/>
                </a:solidFill>
                <a:effectLst/>
                <a:latin typeface="Times New Roman" panose="02020603050405020304" pitchFamily="18" charset="0"/>
                <a:ea typeface="Times New Roman" panose="02020603050405020304" pitchFamily="18" charset="0"/>
              </a:rPr>
              <a:t>This phase will review the project workplan, timing and milestones and will address the rate setting process, how to integrate rate setting with the budget process, establishing an internal working group, periodic reporting and the final report.</a:t>
            </a:r>
          </a:p>
          <a:p>
            <a:pPr marL="514350" marR="914400" indent="-285750" algn="just">
              <a:lnSpc>
                <a:spcPct val="106000"/>
              </a:lnSpc>
              <a:spcBef>
                <a:spcPts val="0"/>
              </a:spcBef>
            </a:pPr>
            <a:r>
              <a:rPr lang="en-US" sz="1800" dirty="0">
                <a:solidFill>
                  <a:srgbClr val="1D1D1D"/>
                </a:solidFill>
                <a:latin typeface="Times New Roman" panose="02020603050405020304" pitchFamily="18" charset="0"/>
                <a:ea typeface="Times New Roman" panose="02020603050405020304" pitchFamily="18" charset="0"/>
              </a:rPr>
              <a:t>This phase will explore </a:t>
            </a:r>
            <a:r>
              <a:rPr lang="en-US" sz="1800" dirty="0">
                <a:solidFill>
                  <a:srgbClr val="1D1D1D"/>
                </a:solidFill>
                <a:effectLst/>
                <a:latin typeface="Times New Roman" panose="02020603050405020304" pitchFamily="18" charset="0"/>
                <a:ea typeface="Times New Roman" panose="02020603050405020304" pitchFamily="18" charset="0"/>
              </a:rPr>
              <a:t>with Town officials the idea of incorporating the rate setting process with the Town’s FY 2022 budget process and will involve:</a:t>
            </a:r>
            <a:endParaRPr lang="en-US" sz="1800" dirty="0">
              <a:solidFill>
                <a:srgbClr val="1D1D1D"/>
              </a:solidFill>
              <a:latin typeface="Times New Roman" panose="02020603050405020304" pitchFamily="18" charset="0"/>
              <a:ea typeface="Times New Roman" panose="02020603050405020304" pitchFamily="18" charset="0"/>
            </a:endParaRPr>
          </a:p>
          <a:p>
            <a:pPr marL="971550" marR="914400" lvl="1" indent="-285750" algn="just">
              <a:lnSpc>
                <a:spcPct val="106000"/>
              </a:lnSpc>
              <a:spcBef>
                <a:spcPts val="0"/>
              </a:spcBef>
            </a:pPr>
            <a:r>
              <a:rPr lang="en-US" sz="1800" dirty="0">
                <a:solidFill>
                  <a:srgbClr val="000000"/>
                </a:solidFill>
                <a:latin typeface="Times New Roman" panose="02020603050405020304" pitchFamily="18" charset="0"/>
                <a:ea typeface="Times New Roman" panose="02020603050405020304" pitchFamily="18" charset="0"/>
              </a:rPr>
              <a:t>R</a:t>
            </a:r>
            <a:r>
              <a:rPr lang="en-US" sz="1800" dirty="0">
                <a:solidFill>
                  <a:srgbClr val="000000"/>
                </a:solidFill>
                <a:effectLst/>
                <a:latin typeface="Times New Roman" panose="02020603050405020304" pitchFamily="18" charset="0"/>
                <a:ea typeface="Times New Roman" panose="02020603050405020304" pitchFamily="18" charset="0"/>
              </a:rPr>
              <a:t>eporting to Town</a:t>
            </a:r>
            <a:endParaRPr lang="en-US" sz="1800" dirty="0">
              <a:latin typeface="Times New Roman" panose="02020603050405020304" pitchFamily="18" charset="0"/>
              <a:ea typeface="Times New Roman" panose="02020603050405020304" pitchFamily="18" charset="0"/>
            </a:endParaRPr>
          </a:p>
          <a:p>
            <a:pPr marL="971550" marR="914400" lvl="1" indent="-285750" algn="just">
              <a:lnSpc>
                <a:spcPct val="106000"/>
              </a:lnSpc>
              <a:spcBef>
                <a:spcPts val="0"/>
              </a:spcBef>
            </a:pPr>
            <a:r>
              <a:rPr lang="en-US" sz="1800" dirty="0">
                <a:solidFill>
                  <a:srgbClr val="000000"/>
                </a:solidFill>
                <a:effectLst/>
                <a:latin typeface="Times New Roman" panose="02020603050405020304" pitchFamily="18" charset="0"/>
                <a:ea typeface="Times New Roman" panose="02020603050405020304" pitchFamily="18" charset="0"/>
              </a:rPr>
              <a:t>Regular conference calls</a:t>
            </a:r>
            <a:endParaRPr lang="en-US" sz="1800" dirty="0">
              <a:latin typeface="Times New Roman" panose="02020603050405020304" pitchFamily="18" charset="0"/>
              <a:ea typeface="Times New Roman" panose="02020603050405020304" pitchFamily="18" charset="0"/>
            </a:endParaRPr>
          </a:p>
          <a:p>
            <a:pPr marL="971550" marR="914400" lvl="1" indent="-285750" algn="just">
              <a:lnSpc>
                <a:spcPct val="106000"/>
              </a:lnSpc>
              <a:spcBef>
                <a:spcPts val="0"/>
              </a:spcBef>
            </a:pPr>
            <a:r>
              <a:rPr lang="en-US" sz="1800" dirty="0">
                <a:solidFill>
                  <a:srgbClr val="000000"/>
                </a:solidFill>
                <a:effectLst/>
                <a:latin typeface="Times New Roman" panose="02020603050405020304" pitchFamily="18" charset="0"/>
                <a:ea typeface="Times New Roman" panose="02020603050405020304" pitchFamily="18" charset="0"/>
              </a:rPr>
              <a:t>Interim updates to Town Council or other stakeholders as appropriate</a:t>
            </a:r>
          </a:p>
          <a:p>
            <a:pPr marL="514350" marR="914400" indent="-285750" algn="just">
              <a:lnSpc>
                <a:spcPct val="106000"/>
              </a:lnSpc>
              <a:spcBef>
                <a:spcPts val="0"/>
              </a:spcBef>
            </a:pPr>
            <a:r>
              <a:rPr lang="en-US" sz="1800" dirty="0">
                <a:latin typeface="Times New Roman" panose="02020603050405020304" pitchFamily="18" charset="0"/>
                <a:ea typeface="Times New Roman" panose="02020603050405020304" pitchFamily="18" charset="0"/>
              </a:rPr>
              <a:t>T</a:t>
            </a:r>
            <a:r>
              <a:rPr lang="en-US" sz="1800" dirty="0">
                <a:effectLst/>
                <a:latin typeface="Times New Roman" panose="02020603050405020304" pitchFamily="18" charset="0"/>
                <a:ea typeface="Times New Roman" panose="02020603050405020304" pitchFamily="18" charset="0"/>
              </a:rPr>
              <a:t>his phase </a:t>
            </a:r>
            <a:r>
              <a:rPr lang="en-US" sz="1800" dirty="0">
                <a:latin typeface="Times New Roman" panose="02020603050405020304" pitchFamily="18" charset="0"/>
                <a:ea typeface="Times New Roman" panose="02020603050405020304" pitchFamily="18" charset="0"/>
              </a:rPr>
              <a:t>will also</a:t>
            </a:r>
            <a:r>
              <a:rPr lang="en-US" sz="1800" dirty="0">
                <a:effectLst/>
                <a:latin typeface="Times New Roman" panose="02020603050405020304" pitchFamily="18" charset="0"/>
                <a:ea typeface="Times New Roman" panose="02020603050405020304" pitchFamily="18" charset="0"/>
              </a:rPr>
              <a:t> plan for the water audit. </a:t>
            </a:r>
            <a:endParaRPr lang="en-US" sz="1400" dirty="0">
              <a:effectLst/>
              <a:latin typeface="Times New Roman" panose="02020603050405020304" pitchFamily="18" charset="0"/>
              <a:ea typeface="Times New Roman" panose="02020603050405020304" pitchFamily="18" charset="0"/>
            </a:endParaRPr>
          </a:p>
          <a:p>
            <a:pPr marL="514350" marR="914400" indent="-285750" algn="just">
              <a:lnSpc>
                <a:spcPct val="106000"/>
              </a:lnSpc>
              <a:spcBef>
                <a:spcPts val="0"/>
              </a:spcBef>
            </a:pPr>
            <a:endParaRPr lang="en-US" sz="1800" dirty="0">
              <a:solidFill>
                <a:srgbClr val="1D1D1D"/>
              </a:solidFill>
              <a:effectLst/>
              <a:latin typeface="Times New Roman" panose="02020603050405020304" pitchFamily="18" charset="0"/>
              <a:ea typeface="Times New Roman" panose="02020603050405020304" pitchFamily="18" charset="0"/>
            </a:endParaRPr>
          </a:p>
          <a:p>
            <a:pPr marR="914400" indent="0" algn="just">
              <a:lnSpc>
                <a:spcPct val="106000"/>
              </a:lnSpc>
              <a:spcBef>
                <a:spcPts val="0"/>
              </a:spcBef>
              <a:spcAft>
                <a:spcPts val="0"/>
              </a:spcAft>
              <a:buNone/>
            </a:pPr>
            <a:endParaRPr lang="en-US" sz="1800" dirty="0">
              <a:solidFill>
                <a:srgbClr val="1D1D1D"/>
              </a:solidFill>
              <a:latin typeface="Times New Roman" panose="02020603050405020304" pitchFamily="18" charset="0"/>
              <a:ea typeface="Times New Roman" panose="02020603050405020304" pitchFamily="18" charset="0"/>
            </a:endParaRPr>
          </a:p>
          <a:p>
            <a:pPr marR="914400" indent="0" algn="just">
              <a:lnSpc>
                <a:spcPct val="106000"/>
              </a:lnSpc>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62EFEDE1-913D-4120-948A-D9D2C1676895}"/>
              </a:ext>
            </a:extLst>
          </p:cNvPr>
          <p:cNvSpPr>
            <a:spLocks noGrp="1"/>
          </p:cNvSpPr>
          <p:nvPr>
            <p:ph type="sldNum" sz="quarter" idx="12"/>
          </p:nvPr>
        </p:nvSpPr>
        <p:spPr/>
        <p:txBody>
          <a:bodyPr/>
          <a:lstStyle/>
          <a:p>
            <a:fld id="{4C1BE407-BD64-4624-8F94-07FF57063246}" type="slidenum">
              <a:rPr lang="en-US" smtClean="0"/>
              <a:t>6</a:t>
            </a:fld>
            <a:endParaRPr lang="en-US" dirty="0"/>
          </a:p>
        </p:txBody>
      </p:sp>
    </p:spTree>
    <p:extLst>
      <p:ext uri="{BB962C8B-B14F-4D97-AF65-F5344CB8AC3E}">
        <p14:creationId xmlns:p14="http://schemas.microsoft.com/office/powerpoint/2010/main" val="1168012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6F500-63C4-4A27-A865-A91F86C18FA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Phase 2 - Water and Sewer Rate Study</a:t>
            </a:r>
          </a:p>
        </p:txBody>
      </p:sp>
      <p:sp>
        <p:nvSpPr>
          <p:cNvPr id="3" name="Content Placeholder 2">
            <a:extLst>
              <a:ext uri="{FF2B5EF4-FFF2-40B4-BE49-F238E27FC236}">
                <a16:creationId xmlns:a16="http://schemas.microsoft.com/office/drawing/2014/main" id="{4D7114BF-4F3B-4DDD-AC66-EE464C50A096}"/>
              </a:ext>
            </a:extLst>
          </p:cNvPr>
          <p:cNvSpPr>
            <a:spLocks noGrp="1"/>
          </p:cNvSpPr>
          <p:nvPr>
            <p:ph idx="1"/>
          </p:nvPr>
        </p:nvSpPr>
        <p:spPr/>
        <p:txBody>
          <a:bodyPr>
            <a:norm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D1D1D"/>
                </a:solidFill>
                <a:effectLst/>
                <a:latin typeface="Times New Roman" panose="02020603050405020304" pitchFamily="18" charset="0"/>
                <a:ea typeface="Times New Roman" panose="02020603050405020304" pitchFamily="18" charset="0"/>
                <a:cs typeface="Times New Roman" panose="02020603050405020304" pitchFamily="18" charset="0"/>
              </a:rPr>
              <a:t>The objective of this phase is to conduct a water and sewer rate study to recommend rates that will generate</a:t>
            </a:r>
            <a:r>
              <a:rPr kumimoji="0" lang="en-US" altLang="en-US" sz="2000" b="0"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sufficient revenue to fund the operational costs, indirect costs, debt service costs, and short-term and long-term capital improvements costs.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13970" indent="457200" algn="just">
              <a:lnSpc>
                <a:spcPct val="100000"/>
              </a:lnSpc>
              <a:spcBef>
                <a:spcPts val="0"/>
              </a:spcBef>
              <a:tabLst>
                <a:tab pos="6457950" algn="l"/>
              </a:tabLst>
            </a:pPr>
            <a:r>
              <a:rPr lang="en-US" sz="1800" dirty="0">
                <a:latin typeface="Times New Roman" panose="02020603050405020304" pitchFamily="18" charset="0"/>
                <a:cs typeface="Times New Roman" panose="02020603050405020304" pitchFamily="18" charset="0"/>
              </a:rPr>
              <a:t>Task 2.1 – Confirm Study Objectives</a:t>
            </a:r>
          </a:p>
          <a:p>
            <a:pPr marL="0" marR="13970" indent="457200" algn="just">
              <a:lnSpc>
                <a:spcPct val="110000"/>
              </a:lnSpc>
              <a:spcBef>
                <a:spcPts val="0"/>
              </a:spcBef>
              <a:spcAft>
                <a:spcPts val="0"/>
              </a:spcAft>
              <a:tabLst>
                <a:tab pos="6457950" algn="l"/>
              </a:tabLst>
            </a:pPr>
            <a:r>
              <a:rPr lang="en-US" sz="1800" dirty="0">
                <a:latin typeface="Times New Roman" panose="02020603050405020304" pitchFamily="18" charset="0"/>
                <a:cs typeface="Times New Roman" panose="02020603050405020304" pitchFamily="18" charset="0"/>
              </a:rPr>
              <a:t>Task 2.2 – Review Capital Improvement Program</a:t>
            </a:r>
          </a:p>
          <a:p>
            <a:pPr marL="0" marR="13970" indent="457200" algn="just">
              <a:lnSpc>
                <a:spcPct val="110000"/>
              </a:lnSpc>
              <a:spcBef>
                <a:spcPts val="0"/>
              </a:spcBef>
              <a:spcAft>
                <a:spcPts val="0"/>
              </a:spcAft>
              <a:tabLst>
                <a:tab pos="6457950" algn="l"/>
              </a:tabLst>
            </a:pPr>
            <a:r>
              <a:rPr lang="en-US" sz="1800" dirty="0">
                <a:latin typeface="Times New Roman" panose="02020603050405020304" pitchFamily="18" charset="0"/>
                <a:cs typeface="Times New Roman" panose="02020603050405020304" pitchFamily="18" charset="0"/>
              </a:rPr>
              <a:t>Task 2.3 – Project Water and Sewer Costs</a:t>
            </a:r>
          </a:p>
          <a:p>
            <a:pPr marL="0" marR="13970" indent="457200" algn="just">
              <a:lnSpc>
                <a:spcPct val="110000"/>
              </a:lnSpc>
              <a:spcBef>
                <a:spcPts val="0"/>
              </a:spcBef>
              <a:spcAft>
                <a:spcPts val="0"/>
              </a:spcAft>
              <a:tabLst>
                <a:tab pos="6457950" algn="l"/>
              </a:tabLst>
            </a:pPr>
            <a:r>
              <a:rPr lang="en-US" sz="1800" dirty="0">
                <a:latin typeface="Times New Roman" panose="02020603050405020304" pitchFamily="18" charset="0"/>
                <a:cs typeface="Times New Roman" panose="02020603050405020304" pitchFamily="18" charset="0"/>
              </a:rPr>
              <a:t>Task 2.4 – Develop Non-Meter Revenue Requirements</a:t>
            </a:r>
          </a:p>
          <a:p>
            <a:pPr marL="0" marR="13970" indent="457200" algn="just">
              <a:lnSpc>
                <a:spcPct val="110000"/>
              </a:lnSpc>
              <a:spcBef>
                <a:spcPts val="0"/>
              </a:spcBef>
              <a:spcAft>
                <a:spcPts val="0"/>
              </a:spcAft>
              <a:tabLst>
                <a:tab pos="6457950" algn="l"/>
              </a:tabLst>
            </a:pPr>
            <a:r>
              <a:rPr lang="en-US" sz="1800" dirty="0">
                <a:latin typeface="Times New Roman" panose="02020603050405020304" pitchFamily="18" charset="0"/>
                <a:cs typeface="Times New Roman" panose="02020603050405020304" pitchFamily="18" charset="0"/>
              </a:rPr>
              <a:t>Task 2.5 – Develop Consumption Estimates and Review Billing System </a:t>
            </a:r>
          </a:p>
          <a:p>
            <a:pPr marL="0" marR="13970" indent="457200" algn="just">
              <a:lnSpc>
                <a:spcPct val="110000"/>
              </a:lnSpc>
              <a:spcBef>
                <a:spcPts val="0"/>
              </a:spcBef>
              <a:spcAft>
                <a:spcPts val="0"/>
              </a:spcAft>
              <a:tabLst>
                <a:tab pos="6457950" algn="l"/>
              </a:tabLst>
            </a:pPr>
            <a:r>
              <a:rPr lang="en-US" sz="1800" dirty="0">
                <a:latin typeface="Times New Roman" panose="02020603050405020304" pitchFamily="18" charset="0"/>
                <a:cs typeface="Times New Roman" panose="02020603050405020304" pitchFamily="18" charset="0"/>
              </a:rPr>
              <a:t>Task 2.6 – Develop a Five-Year Analysis</a:t>
            </a:r>
          </a:p>
          <a:p>
            <a:pPr marL="0" marR="13970" indent="457200" algn="just">
              <a:lnSpc>
                <a:spcPct val="110000"/>
              </a:lnSpc>
              <a:spcBef>
                <a:spcPts val="0"/>
              </a:spcBef>
              <a:tabLst>
                <a:tab pos="6457950" algn="l"/>
              </a:tabLst>
            </a:pPr>
            <a:r>
              <a:rPr lang="en-US" sz="1800" dirty="0">
                <a:latin typeface="Times New Roman" panose="02020603050405020304" pitchFamily="18" charset="0"/>
                <a:cs typeface="Times New Roman" panose="02020603050405020304" pitchFamily="18" charset="0"/>
              </a:rPr>
              <a:t>Task 2.7 – Update Water and Sewer Rates </a:t>
            </a:r>
          </a:p>
          <a:p>
            <a:pPr marL="0" marR="13970" indent="457200" algn="just">
              <a:lnSpc>
                <a:spcPct val="110000"/>
              </a:lnSpc>
              <a:spcBef>
                <a:spcPts val="0"/>
              </a:spcBef>
              <a:tabLst>
                <a:tab pos="6457950" algn="l"/>
              </a:tabLst>
            </a:pPr>
            <a:r>
              <a:rPr lang="en-US" sz="1800" dirty="0">
                <a:latin typeface="Times New Roman" panose="02020603050405020304" pitchFamily="18" charset="0"/>
                <a:cs typeface="Times New Roman" panose="02020603050405020304" pitchFamily="18" charset="0"/>
              </a:rPr>
              <a:t>Task 2.8 – Project Revenue and Conduct Impact Analysis </a:t>
            </a:r>
          </a:p>
          <a:p>
            <a:pPr marL="0" marR="13970" indent="0" algn="just">
              <a:lnSpc>
                <a:spcPct val="110000"/>
              </a:lnSpc>
              <a:spcBef>
                <a:spcPts val="0"/>
              </a:spcBef>
              <a:buNone/>
              <a:tabLst>
                <a:tab pos="6457950" algn="l"/>
              </a:tabLst>
            </a:pPr>
            <a:endParaRPr lang="en-US" sz="1800" dirty="0">
              <a:latin typeface="Times New Roman" panose="02020603050405020304" pitchFamily="18" charset="0"/>
              <a:cs typeface="Times New Roman" panose="02020603050405020304" pitchFamily="18" charset="0"/>
            </a:endParaRPr>
          </a:p>
          <a:p>
            <a:pPr marL="0" marR="13970" indent="0" algn="just">
              <a:lnSpc>
                <a:spcPct val="110000"/>
              </a:lnSpc>
              <a:spcBef>
                <a:spcPts val="0"/>
              </a:spcBef>
              <a:buNone/>
              <a:tabLst>
                <a:tab pos="6457950" algn="l"/>
              </a:tabLst>
            </a:pPr>
            <a:endParaRPr lang="en-US" sz="1800" dirty="0">
              <a:latin typeface="Times New Roman" panose="02020603050405020304" pitchFamily="18" charset="0"/>
              <a:cs typeface="Times New Roman" panose="02020603050405020304" pitchFamily="18" charset="0"/>
            </a:endParaRPr>
          </a:p>
          <a:p>
            <a:pPr marL="0" marR="822960" algn="just">
              <a:spcBef>
                <a:spcPts val="0"/>
              </a:spcBef>
              <a:spcAft>
                <a:spcPts val="0"/>
              </a:spcAft>
              <a:tabLst>
                <a:tab pos="6457950" algn="l"/>
              </a:tabLs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dirty="0">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CD13F02-4388-471B-A72F-48CFDAD5DCD1}"/>
              </a:ext>
            </a:extLst>
          </p:cNvPr>
          <p:cNvCxnSpPr>
            <a:cxnSpLocks noChangeShapeType="1"/>
          </p:cNvCxnSpPr>
          <p:nvPr/>
        </p:nvCxnSpPr>
        <p:spPr bwMode="auto">
          <a:xfrm>
            <a:off x="7708265" y="4832350"/>
            <a:ext cx="0" cy="0"/>
          </a:xfrm>
          <a:prstGeom prst="line">
            <a:avLst/>
          </a:prstGeom>
          <a:noFill/>
          <a:ln w="9158">
            <a:solidFill>
              <a:srgbClr val="000000"/>
            </a:solidFill>
            <a:round/>
            <a:headEnd/>
            <a:tailEnd/>
          </a:ln>
          <a:extLst>
            <a:ext uri="{909E8E84-426E-40DD-AFC4-6F175D3DCCD1}">
              <a14:hiddenFill xmlns:a14="http://schemas.microsoft.com/office/drawing/2010/main">
                <a:noFill/>
              </a14:hiddenFill>
            </a:ext>
          </a:extLst>
        </p:spPr>
      </p:cxnSp>
      <p:sp>
        <p:nvSpPr>
          <p:cNvPr id="6" name="Rectangle 3">
            <a:extLst>
              <a:ext uri="{FF2B5EF4-FFF2-40B4-BE49-F238E27FC236}">
                <a16:creationId xmlns:a16="http://schemas.microsoft.com/office/drawing/2014/main" id="{4B994D9C-3E75-4A1D-AFFD-A8B464120CB3}"/>
              </a:ext>
            </a:extLst>
          </p:cNvPr>
          <p:cNvSpPr>
            <a:spLocks noChangeArrowheads="1"/>
          </p:cNvSpPr>
          <p:nvPr/>
        </p:nvSpPr>
        <p:spPr bwMode="auto">
          <a:xfrm>
            <a:off x="6460834" y="2725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5392F593-46D2-489E-AE33-A173F33BC120}"/>
              </a:ext>
            </a:extLst>
          </p:cNvPr>
          <p:cNvSpPr>
            <a:spLocks noGrp="1"/>
          </p:cNvSpPr>
          <p:nvPr>
            <p:ph type="sldNum" sz="quarter" idx="12"/>
          </p:nvPr>
        </p:nvSpPr>
        <p:spPr/>
        <p:txBody>
          <a:bodyPr/>
          <a:lstStyle/>
          <a:p>
            <a:fld id="{4C1BE407-BD64-4624-8F94-07FF57063246}" type="slidenum">
              <a:rPr lang="en-US" smtClean="0"/>
              <a:t>7</a:t>
            </a:fld>
            <a:endParaRPr lang="en-US" dirty="0"/>
          </a:p>
        </p:txBody>
      </p:sp>
    </p:spTree>
    <p:extLst>
      <p:ext uri="{BB962C8B-B14F-4D97-AF65-F5344CB8AC3E}">
        <p14:creationId xmlns:p14="http://schemas.microsoft.com/office/powerpoint/2010/main" val="3259856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789B4-A971-4E86-84A2-180DADA5FE5E}"/>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Phase 3 – Water Audit</a:t>
            </a:r>
          </a:p>
        </p:txBody>
      </p:sp>
      <p:sp>
        <p:nvSpPr>
          <p:cNvPr id="3" name="Content Placeholder 2">
            <a:extLst>
              <a:ext uri="{FF2B5EF4-FFF2-40B4-BE49-F238E27FC236}">
                <a16:creationId xmlns:a16="http://schemas.microsoft.com/office/drawing/2014/main" id="{BE2A9099-1E75-40A9-9019-6695765904DD}"/>
              </a:ext>
            </a:extLst>
          </p:cNvPr>
          <p:cNvSpPr>
            <a:spLocks noGrp="1"/>
          </p:cNvSpPr>
          <p:nvPr>
            <p:ph idx="1"/>
          </p:nvPr>
        </p:nvSpPr>
        <p:spPr>
          <a:xfrm>
            <a:off x="838200" y="1278507"/>
            <a:ext cx="10515600" cy="5214368"/>
          </a:xfrm>
        </p:spPr>
        <p:txBody>
          <a:bodyPr>
            <a:normAutofit fontScale="25000" lnSpcReduction="20000"/>
          </a:bodyPr>
          <a:lstStyle/>
          <a:p>
            <a:pPr marL="0" indent="0" algn="just" eaLnBrk="0" fontAlgn="base" hangingPunct="0">
              <a:lnSpc>
                <a:spcPct val="120000"/>
              </a:lnSpc>
              <a:spcBef>
                <a:spcPct val="0"/>
              </a:spcBef>
              <a:spcAft>
                <a:spcPct val="0"/>
              </a:spcAft>
              <a:buNone/>
            </a:pPr>
            <a:r>
              <a:rPr lang="en-US" sz="6400" dirty="0">
                <a:solidFill>
                  <a:srgbClr val="1D1D1D"/>
                </a:solidFill>
                <a:latin typeface="Times New Roman" panose="02020603050405020304" pitchFamily="18" charset="0"/>
                <a:cs typeface="Times New Roman" panose="02020603050405020304" pitchFamily="18" charset="0"/>
              </a:rPr>
              <a:t>Environmental Partners proposes to complete a water audit of the Winthrop water system.  The audit will include the following subtasks:</a:t>
            </a:r>
          </a:p>
          <a:p>
            <a:pPr marR="914400" indent="0" algn="just">
              <a:spcBef>
                <a:spcPts val="0"/>
              </a:spcBef>
              <a:buNone/>
            </a:pPr>
            <a:endParaRPr lang="en-US" sz="6400" dirty="0">
              <a:latin typeface="Times New Roman" panose="02020603050405020304" pitchFamily="18" charset="0"/>
            </a:endParaRPr>
          </a:p>
          <a:p>
            <a:pPr marL="342900" marR="914400" indent="-342900" algn="just">
              <a:spcBef>
                <a:spcPts val="0"/>
              </a:spcBef>
              <a:buFont typeface="Symbol" panose="05050102010706020507" pitchFamily="18" charset="2"/>
              <a:buChar char=""/>
            </a:pPr>
            <a:r>
              <a:rPr lang="en-US" sz="6400" dirty="0">
                <a:latin typeface="Times New Roman" panose="02020603050405020304" pitchFamily="18" charset="0"/>
              </a:rPr>
              <a:t>Prepare a Request for Information (RFI) document to consolidate and summarize data requests for this project.</a:t>
            </a:r>
          </a:p>
          <a:p>
            <a:pPr marL="342900" marR="914400" indent="-342900" algn="just">
              <a:spcBef>
                <a:spcPts val="0"/>
              </a:spcBef>
              <a:buFont typeface="Symbol" panose="05050102010706020507" pitchFamily="18" charset="2"/>
              <a:buChar char=""/>
            </a:pPr>
            <a:endParaRPr lang="en-US" sz="6400" dirty="0">
              <a:latin typeface="Times New Roman" panose="02020603050405020304" pitchFamily="18" charset="0"/>
            </a:endParaRPr>
          </a:p>
          <a:p>
            <a:pPr marL="342900" marR="914400" indent="-342900" algn="just">
              <a:spcBef>
                <a:spcPts val="0"/>
              </a:spcBef>
              <a:buFont typeface="Symbol" panose="05050102010706020507" pitchFamily="18" charset="2"/>
              <a:buChar char=""/>
            </a:pPr>
            <a:r>
              <a:rPr lang="en-US" sz="6400" dirty="0">
                <a:latin typeface="Times New Roman" panose="02020603050405020304" pitchFamily="18" charset="0"/>
              </a:rPr>
              <a:t>Conduct a “top-down” water audit of the Winthrop system following the principles and procedures outlined in Chapter 3 of the 4th Edition of AWWA Manual M36.  Complete the audit using the AWWA Water Loss Control Committee Free Water Audit Software v5.0.</a:t>
            </a:r>
          </a:p>
          <a:p>
            <a:pPr marL="342900" marR="914400" indent="-342900" algn="just">
              <a:spcBef>
                <a:spcPts val="0"/>
              </a:spcBef>
              <a:buFont typeface="Symbol" panose="05050102010706020507" pitchFamily="18" charset="2"/>
              <a:buChar char=""/>
            </a:pPr>
            <a:endParaRPr lang="en-US" sz="6400" dirty="0">
              <a:latin typeface="Times New Roman" panose="02020603050405020304" pitchFamily="18" charset="0"/>
            </a:endParaRPr>
          </a:p>
          <a:p>
            <a:pPr marL="342900" marR="914400" lvl="0" indent="-342900" algn="just">
              <a:spcBef>
                <a:spcPts val="0"/>
              </a:spcBef>
              <a:buFont typeface="Symbol" panose="05050102010706020507" pitchFamily="18" charset="2"/>
              <a:buChar char=""/>
            </a:pPr>
            <a:r>
              <a:rPr lang="en-US" sz="6400" dirty="0">
                <a:latin typeface="Times New Roman" panose="02020603050405020304" pitchFamily="18" charset="0"/>
              </a:rPr>
              <a:t>Evaluate the adequacy of existing customer meters based on an inventory of meter sizes, ages, and the frequency of meter testing and replacement. Meter inventory to be provided by Winthrop.</a:t>
            </a:r>
          </a:p>
          <a:p>
            <a:pPr marR="914400" indent="0" algn="just">
              <a:spcBef>
                <a:spcPts val="0"/>
              </a:spcBef>
              <a:buNone/>
            </a:pPr>
            <a:endParaRPr lang="en-US" sz="6400" dirty="0">
              <a:latin typeface="Times New Roman" panose="02020603050405020304" pitchFamily="18" charset="0"/>
            </a:endParaRPr>
          </a:p>
          <a:p>
            <a:pPr marL="342900" marR="914400" lvl="0" indent="-342900" algn="just">
              <a:spcBef>
                <a:spcPts val="0"/>
              </a:spcBef>
              <a:buFont typeface="Symbol" panose="05050102010706020507" pitchFamily="18" charset="2"/>
              <a:buChar char=""/>
            </a:pPr>
            <a:r>
              <a:rPr lang="en-US" sz="6400" dirty="0">
                <a:latin typeface="Times New Roman" panose="02020603050405020304" pitchFamily="18" charset="0"/>
              </a:rPr>
              <a:t>Review source water meter calibration records and methods.</a:t>
            </a:r>
          </a:p>
          <a:p>
            <a:pPr marR="914400" indent="0" algn="just">
              <a:spcBef>
                <a:spcPts val="0"/>
              </a:spcBef>
              <a:spcAft>
                <a:spcPts val="0"/>
              </a:spcAft>
              <a:buNone/>
            </a:pPr>
            <a:r>
              <a:rPr lang="en-US" sz="6400" dirty="0">
                <a:latin typeface="Times New Roman" panose="02020603050405020304" pitchFamily="18" charset="0"/>
              </a:rPr>
              <a:t> </a:t>
            </a:r>
          </a:p>
          <a:p>
            <a:pPr marL="342900" marR="914400" lvl="0" indent="-342900" algn="just">
              <a:spcBef>
                <a:spcPts val="0"/>
              </a:spcBef>
              <a:spcAft>
                <a:spcPts val="0"/>
              </a:spcAft>
              <a:buFont typeface="Symbol" panose="05050102010706020507" pitchFamily="18" charset="2"/>
              <a:buChar char=""/>
            </a:pPr>
            <a:r>
              <a:rPr lang="en-US" sz="6400" dirty="0">
                <a:latin typeface="Times New Roman" panose="02020603050405020304" pitchFamily="18" charset="0"/>
              </a:rPr>
              <a:t>Review potential sources of unmetered consumption, including fire protection, hydrant flushing, storage tank draining, and other hydrant usage.  </a:t>
            </a:r>
          </a:p>
          <a:p>
            <a:pPr marR="914400" indent="0" algn="just">
              <a:spcBef>
                <a:spcPts val="0"/>
              </a:spcBef>
              <a:spcAft>
                <a:spcPts val="0"/>
              </a:spcAft>
              <a:buNone/>
            </a:pPr>
            <a:r>
              <a:rPr lang="en-US" sz="6400" dirty="0">
                <a:latin typeface="Times New Roman" panose="02020603050405020304" pitchFamily="18" charset="0"/>
              </a:rPr>
              <a:t> </a:t>
            </a:r>
          </a:p>
          <a:p>
            <a:pPr marL="342900" marR="914400" lvl="0" indent="-342900" algn="just">
              <a:spcBef>
                <a:spcPts val="0"/>
              </a:spcBef>
              <a:spcAft>
                <a:spcPts val="0"/>
              </a:spcAft>
              <a:buFont typeface="Symbol" panose="05050102010706020507" pitchFamily="18" charset="2"/>
              <a:buChar char=""/>
            </a:pPr>
            <a:r>
              <a:rPr lang="en-US" sz="6400" dirty="0">
                <a:latin typeface="Times New Roman" panose="02020603050405020304" pitchFamily="18" charset="0"/>
              </a:rPr>
              <a:t>Review and evaluate the historic distribution system leak detection program, including recent investigations, and make recommendations on methodology to utilize if additional leak detection is warranted.</a:t>
            </a:r>
          </a:p>
          <a:p>
            <a:pPr marR="914400" indent="0" algn="just">
              <a:spcBef>
                <a:spcPts val="0"/>
              </a:spcBef>
              <a:spcAft>
                <a:spcPts val="0"/>
              </a:spcAft>
              <a:buNone/>
            </a:pPr>
            <a:r>
              <a:rPr lang="en-US" sz="6400" dirty="0">
                <a:latin typeface="Times New Roman" panose="02020603050405020304" pitchFamily="18" charset="0"/>
              </a:rPr>
              <a:t> </a:t>
            </a:r>
          </a:p>
          <a:p>
            <a:pPr marL="342900" marR="914400" lvl="0" indent="-342900" algn="just">
              <a:spcBef>
                <a:spcPts val="0"/>
              </a:spcBef>
              <a:spcAft>
                <a:spcPts val="0"/>
              </a:spcAft>
              <a:buFont typeface="Symbol" panose="05050102010706020507" pitchFamily="18" charset="2"/>
              <a:buChar char=""/>
            </a:pPr>
            <a:r>
              <a:rPr lang="en-US" sz="6400" dirty="0">
                <a:latin typeface="Times New Roman" panose="02020603050405020304" pitchFamily="18" charset="0"/>
              </a:rPr>
              <a:t>Prepare a map of reported water system leaks in Winthrop.  Leak history, reporting and locations to be provided by Winthrop.</a:t>
            </a:r>
          </a:p>
          <a:p>
            <a:pPr marR="914400" indent="0" algn="just">
              <a:spcBef>
                <a:spcPts val="0"/>
              </a:spcBef>
              <a:spcAft>
                <a:spcPts val="0"/>
              </a:spcAft>
              <a:buNone/>
            </a:pPr>
            <a:r>
              <a:rPr lang="en-US" sz="6400" dirty="0">
                <a:latin typeface="Times New Roman" panose="02020603050405020304" pitchFamily="18" charset="0"/>
              </a:rPr>
              <a:t> </a:t>
            </a:r>
          </a:p>
          <a:p>
            <a:pPr marL="342900" marR="914400" lvl="0" indent="-342900" algn="just">
              <a:spcBef>
                <a:spcPts val="0"/>
              </a:spcBef>
              <a:spcAft>
                <a:spcPts val="0"/>
              </a:spcAft>
              <a:buFont typeface="Symbol" panose="05050102010706020507" pitchFamily="18" charset="2"/>
              <a:buChar char=""/>
            </a:pPr>
            <a:r>
              <a:rPr lang="en-US" sz="6400" dirty="0">
                <a:latin typeface="Times New Roman" panose="02020603050405020304" pitchFamily="18" charset="0"/>
              </a:rPr>
              <a:t>Review Winthrop’s most recent UAW calculation along with historic reporting of UAW from the Annual Statistical Reports.</a:t>
            </a:r>
          </a:p>
          <a:p>
            <a:pPr marR="914400" indent="0" algn="just">
              <a:spcBef>
                <a:spcPts val="0"/>
              </a:spcBef>
              <a:spcAft>
                <a:spcPts val="0"/>
              </a:spcAft>
              <a:buNone/>
            </a:pPr>
            <a:r>
              <a:rPr lang="en-US" sz="6400" dirty="0">
                <a:latin typeface="Times New Roman" panose="02020603050405020304" pitchFamily="18" charset="0"/>
              </a:rPr>
              <a:t> </a:t>
            </a:r>
          </a:p>
          <a:p>
            <a:pPr marL="342900" marR="914400" lvl="0" indent="-342900" algn="just">
              <a:spcBef>
                <a:spcPts val="0"/>
              </a:spcBef>
              <a:spcAft>
                <a:spcPts val="0"/>
              </a:spcAft>
              <a:buFont typeface="Symbol" panose="05050102010706020507" pitchFamily="18" charset="2"/>
              <a:buChar char=""/>
            </a:pPr>
            <a:r>
              <a:rPr lang="en-US" sz="6400" dirty="0">
                <a:latin typeface="Times New Roman" panose="02020603050405020304" pitchFamily="18" charset="0"/>
              </a:rPr>
              <a:t>Hold a meeting to review preliminary results, conclusions, and recommendations of the audit.</a:t>
            </a:r>
          </a:p>
          <a:p>
            <a:pPr marR="914400" indent="0" algn="just">
              <a:spcBef>
                <a:spcPts val="0"/>
              </a:spcBef>
              <a:spcAft>
                <a:spcPts val="0"/>
              </a:spcAft>
              <a:buNone/>
            </a:pPr>
            <a:r>
              <a:rPr lang="en-US" sz="6400" dirty="0">
                <a:latin typeface="Times New Roman" panose="02020603050405020304" pitchFamily="18" charset="0"/>
              </a:rPr>
              <a:t> </a:t>
            </a:r>
          </a:p>
          <a:p>
            <a:pPr marL="342900" marR="914400" lvl="0" indent="-342900" algn="just">
              <a:spcBef>
                <a:spcPts val="0"/>
              </a:spcBef>
              <a:spcAft>
                <a:spcPts val="0"/>
              </a:spcAft>
              <a:buFont typeface="Symbol" panose="05050102010706020507" pitchFamily="18" charset="2"/>
              <a:buChar char=""/>
            </a:pPr>
            <a:r>
              <a:rPr lang="en-US" sz="6400" dirty="0">
                <a:latin typeface="Times New Roman" panose="02020603050405020304" pitchFamily="18" charset="0"/>
              </a:rPr>
              <a:t>Prepare a technical memorandum to document the final results, conclusions, and recommendations of this Scope of Services.</a:t>
            </a:r>
          </a:p>
          <a:p>
            <a:pPr marL="0" indent="0">
              <a:buNone/>
            </a:pPr>
            <a:endParaRPr lang="en-US" sz="2900" dirty="0"/>
          </a:p>
        </p:txBody>
      </p:sp>
      <p:sp>
        <p:nvSpPr>
          <p:cNvPr id="4" name="Slide Number Placeholder 3">
            <a:extLst>
              <a:ext uri="{FF2B5EF4-FFF2-40B4-BE49-F238E27FC236}">
                <a16:creationId xmlns:a16="http://schemas.microsoft.com/office/drawing/2014/main" id="{C5587535-1382-4F55-A3AF-5AAD362C0B07}"/>
              </a:ext>
            </a:extLst>
          </p:cNvPr>
          <p:cNvSpPr>
            <a:spLocks noGrp="1"/>
          </p:cNvSpPr>
          <p:nvPr>
            <p:ph type="sldNum" sz="quarter" idx="12"/>
          </p:nvPr>
        </p:nvSpPr>
        <p:spPr/>
        <p:txBody>
          <a:bodyPr/>
          <a:lstStyle/>
          <a:p>
            <a:fld id="{4C1BE407-BD64-4624-8F94-07FF57063246}" type="slidenum">
              <a:rPr lang="en-US" smtClean="0"/>
              <a:t>8</a:t>
            </a:fld>
            <a:endParaRPr lang="en-US" dirty="0"/>
          </a:p>
        </p:txBody>
      </p:sp>
    </p:spTree>
    <p:extLst>
      <p:ext uri="{BB962C8B-B14F-4D97-AF65-F5344CB8AC3E}">
        <p14:creationId xmlns:p14="http://schemas.microsoft.com/office/powerpoint/2010/main" val="259993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C9DCD-8681-40C7-BAF6-77A7E379AE7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Phase 4 - Reporting</a:t>
            </a:r>
          </a:p>
        </p:txBody>
      </p:sp>
      <p:sp>
        <p:nvSpPr>
          <p:cNvPr id="3" name="Content Placeholder 2">
            <a:extLst>
              <a:ext uri="{FF2B5EF4-FFF2-40B4-BE49-F238E27FC236}">
                <a16:creationId xmlns:a16="http://schemas.microsoft.com/office/drawing/2014/main" id="{BB032DEF-8AD9-40D1-B78B-11841552C644}"/>
              </a:ext>
            </a:extLst>
          </p:cNvPr>
          <p:cNvSpPr>
            <a:spLocks noGrp="1"/>
          </p:cNvSpPr>
          <p:nvPr>
            <p:ph idx="1"/>
          </p:nvPr>
        </p:nvSpPr>
        <p:spPr/>
        <p:txBody>
          <a:bodyPr>
            <a:normAutofit/>
          </a:bodyPr>
          <a:lstStyle/>
          <a:p>
            <a:pPr marL="0" indent="0">
              <a:buNone/>
            </a:pPr>
            <a:r>
              <a:rPr lang="en-US" dirty="0">
                <a:latin typeface="Times New Roman" panose="02020603050405020304" pitchFamily="18" charset="0"/>
                <a:cs typeface="Times New Roman" panose="02020603050405020304" pitchFamily="18" charset="0"/>
              </a:rPr>
              <a:t>The objective of this phase is to prepare the draft and final report.</a:t>
            </a:r>
          </a:p>
          <a:p>
            <a:pPr marL="0" indent="0">
              <a:buNone/>
            </a:pPr>
            <a:endParaRPr lang="en-US" sz="3600" dirty="0">
              <a:latin typeface="Times New Roman" panose="02020603050405020304" pitchFamily="18" charset="0"/>
              <a:cs typeface="Times New Roman" panose="02020603050405020304" pitchFamily="18" charset="0"/>
            </a:endParaRPr>
          </a:p>
          <a:p>
            <a:pPr marL="457200" marR="822960" algn="just">
              <a:spcBef>
                <a:spcPts val="0"/>
              </a:spcBef>
              <a:spcAft>
                <a:spcPts val="0"/>
              </a:spcAft>
              <a:tabLst>
                <a:tab pos="6457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Task 4.1 – Prepare Draft Rate Study Report for the Town’s Review</a:t>
            </a:r>
          </a:p>
          <a:p>
            <a:pPr marR="822960" indent="0" algn="just">
              <a:spcBef>
                <a:spcPts val="0"/>
              </a:spcBef>
              <a:spcAft>
                <a:spcPts val="0"/>
              </a:spcAft>
              <a:buNone/>
              <a:tabLst>
                <a:tab pos="6457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822960" algn="just">
              <a:spcBef>
                <a:spcPts val="0"/>
              </a:spcBef>
              <a:spcAft>
                <a:spcPts val="0"/>
              </a:spcAft>
              <a:tabLst>
                <a:tab pos="645795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Task 4.2 – Finalize Report </a:t>
            </a:r>
          </a:p>
          <a:p>
            <a:pPr marL="457200" marR="822960" indent="0" algn="just">
              <a:spcBef>
                <a:spcPts val="0"/>
              </a:spcBef>
              <a:spcAft>
                <a:spcPts val="0"/>
              </a:spcAft>
              <a:buNone/>
              <a:tabLst>
                <a:tab pos="645795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panose="02020603050405020304" pitchFamily="18" charset="0"/>
              <a:ea typeface="Times New Roman" panose="02020603050405020304" pitchFamily="18" charset="0"/>
              <a:cs typeface="Times New Roman" panose="02020603050405020304" pitchFamily="18" charset="0"/>
            </a:endParaRPr>
          </a:p>
          <a:p>
            <a:pPr marL="0" indent="0">
              <a:buNone/>
            </a:pPr>
            <a:endParaRPr lang="en-US" dirty="0"/>
          </a:p>
        </p:txBody>
      </p:sp>
      <p:sp>
        <p:nvSpPr>
          <p:cNvPr id="19" name="Slide Number Placeholder 18">
            <a:extLst>
              <a:ext uri="{FF2B5EF4-FFF2-40B4-BE49-F238E27FC236}">
                <a16:creationId xmlns:a16="http://schemas.microsoft.com/office/drawing/2014/main" id="{2D3C11E0-6E2A-47D8-B88D-B20C42D88239}"/>
              </a:ext>
            </a:extLst>
          </p:cNvPr>
          <p:cNvSpPr>
            <a:spLocks noGrp="1"/>
          </p:cNvSpPr>
          <p:nvPr>
            <p:ph type="sldNum" sz="quarter" idx="12"/>
          </p:nvPr>
        </p:nvSpPr>
        <p:spPr/>
        <p:txBody>
          <a:bodyPr/>
          <a:lstStyle/>
          <a:p>
            <a:fld id="{4C1BE407-BD64-4624-8F94-07FF57063246}" type="slidenum">
              <a:rPr lang="en-US" smtClean="0"/>
              <a:t>9</a:t>
            </a:fld>
            <a:endParaRPr lang="en-US" dirty="0"/>
          </a:p>
        </p:txBody>
      </p:sp>
    </p:spTree>
    <p:extLst>
      <p:ext uri="{BB962C8B-B14F-4D97-AF65-F5344CB8AC3E}">
        <p14:creationId xmlns:p14="http://schemas.microsoft.com/office/powerpoint/2010/main" val="862852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775</Words>
  <Application>Microsoft Office PowerPoint</Application>
  <PresentationFormat>Widescreen</PresentationFormat>
  <Paragraphs>102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Symbol</vt:lpstr>
      <vt:lpstr>Times</vt:lpstr>
      <vt:lpstr>Times New Roman</vt:lpstr>
      <vt:lpstr>Office Theme</vt:lpstr>
      <vt:lpstr>Town of Winthrop Water and Sewer Rate Study Water Loss Analysis</vt:lpstr>
      <vt:lpstr>Presenters</vt:lpstr>
      <vt:lpstr>Scope of Services</vt:lpstr>
      <vt:lpstr>Scope of Services</vt:lpstr>
      <vt:lpstr>Workplan </vt:lpstr>
      <vt:lpstr>Phase 1 - Project Planning</vt:lpstr>
      <vt:lpstr>Phase 2 - Water and Sewer Rate Study</vt:lpstr>
      <vt:lpstr>Phase 3 – Water Audit</vt:lpstr>
      <vt:lpstr>Phase 4 - Reporting</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of Winthrop Water and Sewer Rate Study Water Loss Analysis</dc:title>
  <dc:creator>16178</dc:creator>
  <cp:lastModifiedBy>Denise Quist</cp:lastModifiedBy>
  <cp:revision>15</cp:revision>
  <dcterms:created xsi:type="dcterms:W3CDTF">2021-04-03T19:33:09Z</dcterms:created>
  <dcterms:modified xsi:type="dcterms:W3CDTF">2021-04-07T14:47:16Z</dcterms:modified>
</cp:coreProperties>
</file>