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60407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7b45b7f4b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7b45b7f4b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7b45b7f4b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7b45b7f4bb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7b45b7f4b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7b45b7f4b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7b45b7f4b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7b45b7f4b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7b45b7e5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7b45b7e5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7b45b7e52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7b45b7e52b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7b45b7e52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7b45b7e52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7b45b7e52b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7b45b7e52b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7b45b7e52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7b45b7e52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7b45b7f4b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7b45b7f4b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7b45b7f4b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7b45b7f4bb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7b45b7e52b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7b45b7e52b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7b45b7f4b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7b45b7f4b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7b45b7f4bb_4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7b45b7f4bb_4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7b45b7f4bb_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7b45b7f4bb_4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7b45b7f4bb_4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7b45b7f4bb_4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7b45b7f4bb_4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7b45b7f4bb_4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7b45b7e52b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7b45b7e52b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7b45b7e52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7b45b7e52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7b45b7e52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7b45b7e52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7b45b7f4b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7b45b7f4b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7b45b7f4b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7b45b7f4b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b45b7f4b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7b45b7f4b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7b45b7e52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7b45b7e52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82550" y="2367475"/>
            <a:ext cx="8778900" cy="2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             Old Middle School Site Presentation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/>
        </p:nvSpPr>
        <p:spPr>
          <a:xfrm>
            <a:off x="632150" y="420400"/>
            <a:ext cx="7900800" cy="2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And . . . </a:t>
            </a: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mpact"/>
              <a:buChar char="●"/>
            </a:pPr>
            <a:r>
              <a:rPr lang="en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By completing the neighborhood at the top of Waldemar Ave with 3-4 homes created a natural border to the proposed development.  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mpact"/>
              <a:buChar char="●"/>
            </a:pPr>
            <a:r>
              <a:rPr lang="en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And by creating a greenway behind the homes from Ingleside Park directly to Pauline Street.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10" name="Google Shape;11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9105" y="3301750"/>
            <a:ext cx="2444400" cy="16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/>
          <p:nvPr/>
        </p:nvSpPr>
        <p:spPr>
          <a:xfrm>
            <a:off x="1048575" y="1095675"/>
            <a:ext cx="4276800" cy="22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3"/>
          <p:cNvSpPr txBox="1"/>
          <p:nvPr/>
        </p:nvSpPr>
        <p:spPr>
          <a:xfrm>
            <a:off x="1405225" y="76850"/>
            <a:ext cx="6482700" cy="46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THE PLAN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mpact"/>
              <a:buChar char="●"/>
            </a:pPr>
            <a:r>
              <a:rPr lang="en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Demolish the existing Middle School, Auditorium &amp; Gym</a:t>
            </a: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mpact"/>
              <a:buChar char="●"/>
            </a:pPr>
            <a:r>
              <a:rPr lang="en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Partner with a company who will build a facility which would include a multi-functional field house and second sheet of ice.</a:t>
            </a: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mpact"/>
              <a:buChar char="●"/>
            </a:pPr>
            <a:r>
              <a:rPr lang="en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Secure flexibility to our High School &amp; youth hockey programs, along with figure skating, men’s/women’s  leagues and public skating</a:t>
            </a: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mpact"/>
              <a:buChar char="●"/>
            </a:pPr>
            <a:r>
              <a:rPr lang="en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Secure space for Winthrop’s Parks &amp; Rec Program</a:t>
            </a: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mpact"/>
              <a:buChar char="●"/>
            </a:pPr>
            <a:r>
              <a:rPr lang="en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Secure time for WHS to use Field House for programs.</a:t>
            </a: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mpact"/>
              <a:buChar char="●"/>
            </a:pPr>
            <a:r>
              <a:rPr lang="en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Secure times for residents to use Field House year round for fitness and recreation</a:t>
            </a: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mpact"/>
              <a:buChar char="●"/>
            </a:pPr>
            <a:r>
              <a:rPr lang="en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Secure space for WPD to continue and expand their outreach programs along with space for  CASA</a:t>
            </a: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/>
          <p:nvPr/>
        </p:nvSpPr>
        <p:spPr>
          <a:xfrm>
            <a:off x="1048575" y="1095675"/>
            <a:ext cx="4276800" cy="22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4"/>
          <p:cNvSpPr txBox="1"/>
          <p:nvPr/>
        </p:nvSpPr>
        <p:spPr>
          <a:xfrm>
            <a:off x="366750" y="251575"/>
            <a:ext cx="8301300" cy="52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                        THE Multi-Functional FIELD HOUSE: Unlocks Tournament Hosting Potential</a:t>
            </a: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Possible Configurations:</a:t>
            </a: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mpact"/>
              <a:buChar char="●"/>
            </a:pPr>
            <a:r>
              <a:rPr lang="en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4 Basketball Courts</a:t>
            </a: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mpact"/>
              <a:buChar char="●"/>
            </a:pPr>
            <a:r>
              <a:rPr lang="en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4 Tennis Courts</a:t>
            </a: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mpact"/>
              <a:buChar char="●"/>
            </a:pPr>
            <a:r>
              <a:rPr lang="en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8 Volleyball Courts</a:t>
            </a: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mpact"/>
              <a:buChar char="●"/>
            </a:pPr>
            <a:r>
              <a:rPr lang="en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18 Pickleball Courts</a:t>
            </a: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mpact"/>
              <a:buChar char="●"/>
            </a:pPr>
            <a:r>
              <a:rPr lang="en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Indoor Track</a:t>
            </a: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mpact"/>
              <a:buChar char="●"/>
            </a:pPr>
            <a:r>
              <a:rPr lang="en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Fitness Area</a:t>
            </a: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mpact"/>
              <a:buChar char="●"/>
            </a:pPr>
            <a:r>
              <a:rPr lang="en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Viking Lounge</a:t>
            </a: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650" y="152400"/>
            <a:ext cx="72960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175" y="259225"/>
            <a:ext cx="82296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350" y="213450"/>
            <a:ext cx="72580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6250" y="198200"/>
            <a:ext cx="4410075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0700" y="1197875"/>
            <a:ext cx="4479575" cy="30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0850" y="696738"/>
            <a:ext cx="5965550" cy="354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8925" y="726337"/>
            <a:ext cx="5580900" cy="369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1465200" y="320525"/>
            <a:ext cx="5998200" cy="29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Old Middle School Site</a:t>
            </a:r>
            <a:endParaRPr sz="3600" b="1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750" y="1732250"/>
            <a:ext cx="2112008" cy="157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7475" y="1705500"/>
            <a:ext cx="2098903" cy="152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7433" y="1652000"/>
            <a:ext cx="2103946" cy="157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2"/>
          <p:cNvSpPr txBox="1"/>
          <p:nvPr/>
        </p:nvSpPr>
        <p:spPr>
          <a:xfrm>
            <a:off x="1048575" y="1095675"/>
            <a:ext cx="4276800" cy="22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2"/>
          <p:cNvSpPr txBox="1"/>
          <p:nvPr/>
        </p:nvSpPr>
        <p:spPr>
          <a:xfrm>
            <a:off x="1405225" y="76850"/>
            <a:ext cx="6482700" cy="60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BENEFITS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mpact"/>
              <a:buChar char="●"/>
            </a:pPr>
            <a:r>
              <a:rPr lang="en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Revenue stream for our community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mpact"/>
              <a:buChar char="●"/>
            </a:pPr>
            <a:r>
              <a:rPr lang="en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Add to the appeal of our community for prospective residents &amp; business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mpact"/>
              <a:buChar char="●"/>
            </a:pPr>
            <a:r>
              <a:rPr lang="en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Economic stimulus for business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mpact"/>
              <a:buChar char="●"/>
            </a:pPr>
            <a:r>
              <a:rPr lang="en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Magnet for visitors from out of town &amp; state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mpact"/>
              <a:buChar char="●"/>
            </a:pPr>
            <a:r>
              <a:rPr lang="en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No burden or cost to our school system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3"/>
          <p:cNvSpPr txBox="1"/>
          <p:nvPr/>
        </p:nvSpPr>
        <p:spPr>
          <a:xfrm>
            <a:off x="1048575" y="1095675"/>
            <a:ext cx="4276800" cy="22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3"/>
          <p:cNvSpPr txBox="1"/>
          <p:nvPr/>
        </p:nvSpPr>
        <p:spPr>
          <a:xfrm>
            <a:off x="1393950" y="632250"/>
            <a:ext cx="64827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HOW THIS PARTNERSHIP WOULD WORK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mpact"/>
              <a:buChar char="●"/>
            </a:pPr>
            <a:r>
              <a:rPr lang="en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Partner would provide the facility and generate revenue through hosting various tournaments throughout the year, whether they be hockey, pickleball, volleyball, tennis,  corn hole, ect.  </a:t>
            </a: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mpact"/>
              <a:buChar char="●"/>
            </a:pPr>
            <a:r>
              <a:rPr lang="en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Town would receive benefits as described in previous slide.</a:t>
            </a: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4"/>
          <p:cNvSpPr txBox="1"/>
          <p:nvPr/>
        </p:nvSpPr>
        <p:spPr>
          <a:xfrm>
            <a:off x="1048575" y="1095675"/>
            <a:ext cx="4276800" cy="22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4"/>
          <p:cNvSpPr txBox="1"/>
          <p:nvPr/>
        </p:nvSpPr>
        <p:spPr>
          <a:xfrm>
            <a:off x="1330650" y="864700"/>
            <a:ext cx="64827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ECONOMIC BENEFITS FOR TOWN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mpact"/>
              <a:buChar char="●"/>
            </a:pPr>
            <a:r>
              <a:rPr lang="en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Between $30,000-$40,000 in tax revenue from new houses</a:t>
            </a: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mpact"/>
              <a:buChar char="●"/>
            </a:pPr>
            <a:r>
              <a:rPr lang="en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Between $125,000- $150,000 in rent from Partner</a:t>
            </a: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mpact"/>
              <a:buChar char="●"/>
            </a:pPr>
            <a:r>
              <a:rPr lang="en" sz="1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Permanent home for Winthrop Parks &amp; Rec</a:t>
            </a: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5"/>
          <p:cNvSpPr txBox="1"/>
          <p:nvPr/>
        </p:nvSpPr>
        <p:spPr>
          <a:xfrm>
            <a:off x="1048575" y="1095675"/>
            <a:ext cx="4276800" cy="22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5"/>
          <p:cNvSpPr txBox="1"/>
          <p:nvPr/>
        </p:nvSpPr>
        <p:spPr>
          <a:xfrm>
            <a:off x="1405225" y="808400"/>
            <a:ext cx="6482700" cy="60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POTENTIAL NEXT STEPS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mpact"/>
              <a:buChar char="●"/>
            </a:pPr>
            <a:r>
              <a:rPr lang="en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Create an RFP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mpact"/>
              <a:buChar char="●"/>
            </a:pPr>
            <a:r>
              <a:rPr lang="en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Demolish Site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6"/>
          <p:cNvSpPr txBox="1"/>
          <p:nvPr/>
        </p:nvSpPr>
        <p:spPr>
          <a:xfrm>
            <a:off x="1048575" y="1095675"/>
            <a:ext cx="4276800" cy="22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6"/>
          <p:cNvSpPr txBox="1"/>
          <p:nvPr/>
        </p:nvSpPr>
        <p:spPr>
          <a:xfrm>
            <a:off x="1405225" y="76850"/>
            <a:ext cx="6482700" cy="5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THANK YOU ……..  Much more to come!!!!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350" y="152400"/>
            <a:ext cx="741247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0" y="0"/>
            <a:ext cx="8806500" cy="43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GOALS For This Site</a:t>
            </a:r>
            <a:endParaRPr sz="24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Impact"/>
              <a:buChar char="●"/>
            </a:pPr>
            <a:r>
              <a:rPr lang="en" sz="1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REVENUE STREAM FOR TOWN</a:t>
            </a:r>
            <a:endParaRPr sz="18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Impact"/>
              <a:buChar char="●"/>
            </a:pPr>
            <a:r>
              <a:rPr lang="en" sz="1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STIMULUS FOR BUSINESS</a:t>
            </a:r>
            <a:endParaRPr sz="18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Impact"/>
              <a:buChar char="●"/>
            </a:pPr>
            <a:r>
              <a:rPr lang="en" sz="1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NET INCOME</a:t>
            </a:r>
            <a:endParaRPr sz="18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Impact"/>
              <a:buChar char="●"/>
            </a:pPr>
            <a:r>
              <a:rPr lang="en" sz="1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LESS STRESS ON TOWN DEPARTMENTS</a:t>
            </a:r>
            <a:endParaRPr sz="18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Impact"/>
              <a:buChar char="●"/>
            </a:pPr>
            <a:r>
              <a:rPr lang="en" sz="1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LONGEVITY</a:t>
            </a:r>
            <a:endParaRPr sz="18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/>
        </p:nvSpPr>
        <p:spPr>
          <a:xfrm>
            <a:off x="100800" y="167875"/>
            <a:ext cx="9043200" cy="48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PAST PROJECT IDEAS: SITE MISFITS</a:t>
            </a:r>
            <a:endParaRPr sz="24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Impact"/>
              <a:buChar char="●"/>
            </a:pPr>
            <a:r>
              <a:rPr lang="en" sz="1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HOUSING UNITS/ APARTMENT/CONDOMINIUM 100-150 UNITS</a:t>
            </a:r>
            <a:endParaRPr sz="1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Impact"/>
              <a:buChar char="●"/>
            </a:pPr>
            <a:r>
              <a:rPr lang="en" sz="1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COMMUNITY COLLEGE/LOCAL UNIVERSITY ANNEX</a:t>
            </a:r>
            <a:endParaRPr sz="1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Impact"/>
              <a:buChar char="●"/>
            </a:pPr>
            <a:r>
              <a:rPr lang="en" sz="1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PUBLIC SAFETY BUILDING</a:t>
            </a:r>
            <a:endParaRPr sz="1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Impact"/>
              <a:buChar char="●"/>
            </a:pPr>
            <a:r>
              <a:rPr lang="en" sz="1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INCUBATOR COMMERCIAL BUSINESS SPACE</a:t>
            </a:r>
            <a:endParaRPr sz="1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Impact"/>
              <a:buChar char="●"/>
            </a:pPr>
            <a:r>
              <a:rPr lang="en" sz="1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HOTEL</a:t>
            </a:r>
            <a:endParaRPr sz="1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Impact"/>
              <a:buChar char="●"/>
            </a:pPr>
            <a:r>
              <a:rPr lang="en" sz="1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GREEN SPACE</a:t>
            </a:r>
            <a:endParaRPr sz="1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Impact"/>
              <a:buChar char="●"/>
            </a:pPr>
            <a:r>
              <a:rPr lang="en" sz="1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TECH COMPANY</a:t>
            </a:r>
            <a:endParaRPr sz="1200"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7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7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/>
                                        <p:tgtEl>
                                          <p:spTgt spid="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/>
                                        <p:tgtEl>
                                          <p:spTgt spid="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/>
                                        <p:tgtEl>
                                          <p:spTgt spid="7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/>
                                        <p:tgtEl>
                                          <p:spTgt spid="7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/>
                                        <p:tgtEl>
                                          <p:spTgt spid="7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/>
                                        <p:tgtEl>
                                          <p:spTgt spid="7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/>
                                        <p:tgtEl>
                                          <p:spTgt spid="7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/>
                                        <p:tgtEl>
                                          <p:spTgt spid="7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/>
                                        <p:tgtEl>
                                          <p:spTgt spid="7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/>
                                        <p:tgtEl>
                                          <p:spTgt spid="7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000"/>
                                        <p:tgtEl>
                                          <p:spTgt spid="7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000"/>
                                        <p:tgtEl>
                                          <p:spTgt spid="7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7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/>
                                        <p:tgtEl>
                                          <p:spTgt spid="7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/>
        </p:nvSpPr>
        <p:spPr>
          <a:xfrm>
            <a:off x="995400" y="229075"/>
            <a:ext cx="8148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Challenges Our Community Faces</a:t>
            </a:r>
            <a:endParaRPr sz="36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3" name="Google Shape;83;p18"/>
          <p:cNvSpPr txBox="1"/>
          <p:nvPr/>
        </p:nvSpPr>
        <p:spPr>
          <a:xfrm>
            <a:off x="1082400" y="1635925"/>
            <a:ext cx="7518300" cy="30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8"/>
          <p:cNvSpPr txBox="1"/>
          <p:nvPr/>
        </p:nvSpPr>
        <p:spPr>
          <a:xfrm>
            <a:off x="1330650" y="1337275"/>
            <a:ext cx="64827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mpact"/>
              <a:buChar char="●"/>
            </a:pPr>
            <a:r>
              <a:rPr lang="en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Limited Revenue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mpact"/>
              <a:buChar char="●"/>
            </a:pPr>
            <a:r>
              <a:rPr lang="en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Increasing School Population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mpact"/>
              <a:buChar char="●"/>
            </a:pPr>
            <a:r>
              <a:rPr lang="en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Density 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mpact"/>
              <a:buChar char="●"/>
            </a:pPr>
            <a:r>
              <a:rPr lang="en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Limited Development Opportunities 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mpact"/>
              <a:buChar char="●"/>
            </a:pPr>
            <a:r>
              <a:rPr lang="en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Traffic Congestion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/>
        </p:nvSpPr>
        <p:spPr>
          <a:xfrm>
            <a:off x="148200" y="364100"/>
            <a:ext cx="8995800" cy="17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 What does Winthrop need on the Middle School site?</a:t>
            </a:r>
            <a:endParaRPr sz="3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0" name="Google Shape;90;p19"/>
          <p:cNvSpPr txBox="1"/>
          <p:nvPr/>
        </p:nvSpPr>
        <p:spPr>
          <a:xfrm>
            <a:off x="820200" y="1759175"/>
            <a:ext cx="78117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A visionary project </a:t>
            </a:r>
            <a:r>
              <a:rPr lang="en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aimed at </a:t>
            </a:r>
            <a:r>
              <a:rPr lang="en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igniting economic growth</a:t>
            </a:r>
            <a:r>
              <a:rPr lang="en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 within our town and </a:t>
            </a:r>
            <a:r>
              <a:rPr lang="en" sz="3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invigorating local business</a:t>
            </a:r>
            <a:r>
              <a:rPr lang="en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, while maintaining our charm and uniqueness. 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175" y="2496350"/>
            <a:ext cx="4231874" cy="21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1150" y="2496349"/>
            <a:ext cx="4003426" cy="20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0"/>
          <p:cNvSpPr txBox="1"/>
          <p:nvPr/>
        </p:nvSpPr>
        <p:spPr>
          <a:xfrm>
            <a:off x="1397675" y="656750"/>
            <a:ext cx="7506900" cy="1012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Bbb</a:t>
            </a:r>
            <a:endParaRPr/>
          </a:p>
        </p:txBody>
      </p:sp>
      <p:sp>
        <p:nvSpPr>
          <p:cNvPr id="98" name="Google Shape;98;p20"/>
          <p:cNvSpPr txBox="1"/>
          <p:nvPr/>
        </p:nvSpPr>
        <p:spPr>
          <a:xfrm>
            <a:off x="868950" y="1090650"/>
            <a:ext cx="7406100" cy="1293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By</a:t>
            </a:r>
            <a:r>
              <a:rPr lang="en">
                <a:solidFill>
                  <a:schemeClr val="lt1"/>
                </a:solidFill>
              </a:rPr>
              <a:t>  </a:t>
            </a:r>
            <a:r>
              <a:rPr lang="en" sz="3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Building A Recreation Center to Spark Economic Growth </a:t>
            </a:r>
            <a:endParaRPr sz="3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9" name="Google Shape;99;p20"/>
          <p:cNvSpPr txBox="1"/>
          <p:nvPr/>
        </p:nvSpPr>
        <p:spPr>
          <a:xfrm>
            <a:off x="1251150" y="99700"/>
            <a:ext cx="8677500" cy="923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How  will we achieve this?</a:t>
            </a:r>
            <a:endParaRPr sz="48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/>
        </p:nvSpPr>
        <p:spPr>
          <a:xfrm>
            <a:off x="0" y="0"/>
            <a:ext cx="8883000" cy="4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The Vision </a:t>
            </a:r>
            <a:endParaRPr sz="24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Find a company that works in conjunction or basically a public/private partnership with communities,</a:t>
            </a:r>
            <a:endParaRPr sz="2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to create a sustainable</a:t>
            </a:r>
            <a:endParaRPr sz="2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year-round athletic ecosystem to benefit users of all</a:t>
            </a:r>
            <a:endParaRPr sz="2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demographics. A company that has an expertise in assessment, design /development, programming, and an operation which allows for the incorporation of an entire community’s recreational and economic</a:t>
            </a:r>
            <a:endParaRPr sz="2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desires, which will serve our community for generations to come.  This partnership will enable Winthrop to maintain ownership of the land while our partner would build out the facility.</a:t>
            </a:r>
            <a:endParaRPr sz="2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525</Words>
  <Application>Microsoft Office PowerPoint</Application>
  <PresentationFormat>On-screen Show (16:9)</PresentationFormat>
  <Paragraphs>159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 Quist</dc:creator>
  <cp:lastModifiedBy>Denise Quist</cp:lastModifiedBy>
  <cp:revision>1</cp:revision>
  <dcterms:modified xsi:type="dcterms:W3CDTF">2023-09-06T13:08:22Z</dcterms:modified>
</cp:coreProperties>
</file>