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67" r:id="rId4"/>
    <p:sldId id="268" r:id="rId5"/>
    <p:sldId id="281" r:id="rId6"/>
    <p:sldId id="269" r:id="rId7"/>
    <p:sldId id="278" r:id="rId8"/>
    <p:sldId id="279" r:id="rId9"/>
    <p:sldId id="263" r:id="rId10"/>
    <p:sldId id="280" r:id="rId11"/>
    <p:sldId id="282" r:id="rId12"/>
    <p:sldId id="283" r:id="rId13"/>
    <p:sldId id="284" r:id="rId14"/>
    <p:sldId id="285" r:id="rId15"/>
    <p:sldId id="286" r:id="rId16"/>
    <p:sldId id="266" r:id="rId17"/>
    <p:sldId id="287" r:id="rId18"/>
    <p:sldId id="288" r:id="rId19"/>
    <p:sldId id="272" r:id="rId20"/>
    <p:sldId id="289" r:id="rId21"/>
    <p:sldId id="270" r:id="rId22"/>
    <p:sldId id="290" r:id="rId23"/>
    <p:sldId id="271" r:id="rId24"/>
    <p:sldId id="292" r:id="rId25"/>
    <p:sldId id="273" r:id="rId26"/>
    <p:sldId id="274" r:id="rId27"/>
    <p:sldId id="275" r:id="rId28"/>
    <p:sldId id="276" r:id="rId29"/>
    <p:sldId id="291" r:id="rId30"/>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8FB"/>
          </a:solidFill>
        </a:fill>
      </a:tcStyle>
    </a:wholeTbl>
    <a:band2H>
      <a:tcTxStyle/>
      <a:tcStyle>
        <a:tcBdr/>
        <a:fill>
          <a:solidFill>
            <a:srgbClr val="E8EDF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76" autoAdjust="0"/>
    <p:restoredTop sz="95000"/>
  </p:normalViewPr>
  <p:slideViewPr>
    <p:cSldViewPr snapToGrid="0">
      <p:cViewPr varScale="1">
        <p:scale>
          <a:sx n="127" d="100"/>
          <a:sy n="127" d="100"/>
        </p:scale>
        <p:origin x="200"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212" name="Shape 21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18" name="Shape 218"/>
          <p:cNvSpPr>
            <a:spLocks noGrp="1"/>
          </p:cNvSpPr>
          <p:nvPr>
            <p:ph type="body" sz="quarter" idx="1"/>
          </p:nvPr>
        </p:nvSpPr>
        <p:spPr>
          <a:prstGeom prst="rect">
            <a:avLst/>
          </a:prstGeom>
        </p:spPr>
        <p:txBody>
          <a:bodyPr/>
          <a:lstStyle>
            <a:lvl1pPr>
              <a:lnSpc>
                <a:spcPct val="115000"/>
              </a:lnSpc>
              <a:defRPr sz="1200"/>
            </a:lvl1p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20B00-0CF1-5116-11DA-B27A22F7A25C}"/>
            </a:ext>
          </a:extLst>
        </p:cNvPr>
        <p:cNvGrpSpPr/>
        <p:nvPr/>
      </p:nvGrpSpPr>
      <p:grpSpPr>
        <a:xfrm>
          <a:off x="0" y="0"/>
          <a:ext cx="0" cy="0"/>
          <a:chOff x="0" y="0"/>
          <a:chExt cx="0" cy="0"/>
        </a:xfrm>
      </p:grpSpPr>
      <p:sp>
        <p:nvSpPr>
          <p:cNvPr id="259" name="Shape 259">
            <a:extLst>
              <a:ext uri="{FF2B5EF4-FFF2-40B4-BE49-F238E27FC236}">
                <a16:creationId xmlns:a16="http://schemas.microsoft.com/office/drawing/2014/main" id="{57A7AA3E-DFBF-60A2-342C-530491509103}"/>
              </a:ext>
            </a:extLst>
          </p:cNvPr>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60" name="Shape 260">
            <a:extLst>
              <a:ext uri="{FF2B5EF4-FFF2-40B4-BE49-F238E27FC236}">
                <a16:creationId xmlns:a16="http://schemas.microsoft.com/office/drawing/2014/main" id="{643A1E9C-885D-DBF2-8646-87C5535617B8}"/>
              </a:ext>
            </a:extLst>
          </p:cNvPr>
          <p:cNvSpPr>
            <a:spLocks noGrp="1"/>
          </p:cNvSpPr>
          <p:nvPr>
            <p:ph type="body" sz="quarter" idx="1"/>
          </p:nvPr>
        </p:nvSpPr>
        <p:spPr>
          <a:prstGeom prst="rect">
            <a:avLst/>
          </a:prstGeom>
        </p:spPr>
        <p:txBody>
          <a:bodyPr/>
          <a:lstStyle/>
          <a:p>
            <a:pPr>
              <a:lnSpc>
                <a:spcPct val="115000"/>
              </a:lnSpc>
              <a:defRPr sz="1100"/>
            </a:pPr>
            <a:endParaRPr dirty="0"/>
          </a:p>
        </p:txBody>
      </p:sp>
    </p:spTree>
    <p:extLst>
      <p:ext uri="{BB962C8B-B14F-4D97-AF65-F5344CB8AC3E}">
        <p14:creationId xmlns:p14="http://schemas.microsoft.com/office/powerpoint/2010/main" val="627493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B3F20-6EAE-57F5-35F2-BAF286D91901}"/>
            </a:ext>
          </a:extLst>
        </p:cNvPr>
        <p:cNvGrpSpPr/>
        <p:nvPr/>
      </p:nvGrpSpPr>
      <p:grpSpPr>
        <a:xfrm>
          <a:off x="0" y="0"/>
          <a:ext cx="0" cy="0"/>
          <a:chOff x="0" y="0"/>
          <a:chExt cx="0" cy="0"/>
        </a:xfrm>
      </p:grpSpPr>
      <p:sp>
        <p:nvSpPr>
          <p:cNvPr id="259" name="Shape 259">
            <a:extLst>
              <a:ext uri="{FF2B5EF4-FFF2-40B4-BE49-F238E27FC236}">
                <a16:creationId xmlns:a16="http://schemas.microsoft.com/office/drawing/2014/main" id="{EFB35D1A-10F9-37BD-7C1D-174189D3F818}"/>
              </a:ext>
            </a:extLst>
          </p:cNvPr>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60" name="Shape 260">
            <a:extLst>
              <a:ext uri="{FF2B5EF4-FFF2-40B4-BE49-F238E27FC236}">
                <a16:creationId xmlns:a16="http://schemas.microsoft.com/office/drawing/2014/main" id="{62CF0BE3-924C-103D-6173-1660AE82457C}"/>
              </a:ext>
            </a:extLst>
          </p:cNvPr>
          <p:cNvSpPr>
            <a:spLocks noGrp="1"/>
          </p:cNvSpPr>
          <p:nvPr>
            <p:ph type="body" sz="quarter" idx="1"/>
          </p:nvPr>
        </p:nvSpPr>
        <p:spPr>
          <a:prstGeom prst="rect">
            <a:avLst/>
          </a:prstGeom>
        </p:spPr>
        <p:txBody>
          <a:bodyPr/>
          <a:lstStyle/>
          <a:p>
            <a:pPr>
              <a:lnSpc>
                <a:spcPct val="115000"/>
              </a:lnSpc>
              <a:defRPr sz="1100"/>
            </a:pPr>
            <a:endParaRPr dirty="0"/>
          </a:p>
        </p:txBody>
      </p:sp>
    </p:spTree>
    <p:extLst>
      <p:ext uri="{BB962C8B-B14F-4D97-AF65-F5344CB8AC3E}">
        <p14:creationId xmlns:p14="http://schemas.microsoft.com/office/powerpoint/2010/main" val="2089127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D4B3E-DAA2-1FC1-3F7D-5E1281E682F5}"/>
            </a:ext>
          </a:extLst>
        </p:cNvPr>
        <p:cNvGrpSpPr/>
        <p:nvPr/>
      </p:nvGrpSpPr>
      <p:grpSpPr>
        <a:xfrm>
          <a:off x="0" y="0"/>
          <a:ext cx="0" cy="0"/>
          <a:chOff x="0" y="0"/>
          <a:chExt cx="0" cy="0"/>
        </a:xfrm>
      </p:grpSpPr>
      <p:sp>
        <p:nvSpPr>
          <p:cNvPr id="259" name="Shape 259">
            <a:extLst>
              <a:ext uri="{FF2B5EF4-FFF2-40B4-BE49-F238E27FC236}">
                <a16:creationId xmlns:a16="http://schemas.microsoft.com/office/drawing/2014/main" id="{01319CBA-17BA-1A54-0C72-C9494B05861D}"/>
              </a:ext>
            </a:extLst>
          </p:cNvPr>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60" name="Shape 260">
            <a:extLst>
              <a:ext uri="{FF2B5EF4-FFF2-40B4-BE49-F238E27FC236}">
                <a16:creationId xmlns:a16="http://schemas.microsoft.com/office/drawing/2014/main" id="{192E0E99-67DC-531A-CCDC-191A6DACEAD2}"/>
              </a:ext>
            </a:extLst>
          </p:cNvPr>
          <p:cNvSpPr>
            <a:spLocks noGrp="1"/>
          </p:cNvSpPr>
          <p:nvPr>
            <p:ph type="body" sz="quarter" idx="1"/>
          </p:nvPr>
        </p:nvSpPr>
        <p:spPr>
          <a:prstGeom prst="rect">
            <a:avLst/>
          </a:prstGeom>
        </p:spPr>
        <p:txBody>
          <a:bodyPr/>
          <a:lstStyle/>
          <a:p>
            <a:pPr>
              <a:lnSpc>
                <a:spcPct val="115000"/>
              </a:lnSpc>
              <a:defRPr sz="1100"/>
            </a:pPr>
            <a:endParaRPr dirty="0"/>
          </a:p>
        </p:txBody>
      </p:sp>
    </p:spTree>
    <p:extLst>
      <p:ext uri="{BB962C8B-B14F-4D97-AF65-F5344CB8AC3E}">
        <p14:creationId xmlns:p14="http://schemas.microsoft.com/office/powerpoint/2010/main" val="2422693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AE453-359C-AA77-07F5-D36B97FDF898}"/>
            </a:ext>
          </a:extLst>
        </p:cNvPr>
        <p:cNvGrpSpPr/>
        <p:nvPr/>
      </p:nvGrpSpPr>
      <p:grpSpPr>
        <a:xfrm>
          <a:off x="0" y="0"/>
          <a:ext cx="0" cy="0"/>
          <a:chOff x="0" y="0"/>
          <a:chExt cx="0" cy="0"/>
        </a:xfrm>
      </p:grpSpPr>
      <p:sp>
        <p:nvSpPr>
          <p:cNvPr id="259" name="Shape 259">
            <a:extLst>
              <a:ext uri="{FF2B5EF4-FFF2-40B4-BE49-F238E27FC236}">
                <a16:creationId xmlns:a16="http://schemas.microsoft.com/office/drawing/2014/main" id="{39EC204A-1008-9303-2BF0-2C5719D09AC9}"/>
              </a:ext>
            </a:extLst>
          </p:cNvPr>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60" name="Shape 260">
            <a:extLst>
              <a:ext uri="{FF2B5EF4-FFF2-40B4-BE49-F238E27FC236}">
                <a16:creationId xmlns:a16="http://schemas.microsoft.com/office/drawing/2014/main" id="{392C70DE-D4C8-B9A0-82D9-5573EA3D2E76}"/>
              </a:ext>
            </a:extLst>
          </p:cNvPr>
          <p:cNvSpPr>
            <a:spLocks noGrp="1"/>
          </p:cNvSpPr>
          <p:nvPr>
            <p:ph type="body" sz="quarter" idx="1"/>
          </p:nvPr>
        </p:nvSpPr>
        <p:spPr>
          <a:prstGeom prst="rect">
            <a:avLst/>
          </a:prstGeom>
        </p:spPr>
        <p:txBody>
          <a:bodyPr/>
          <a:lstStyle/>
          <a:p>
            <a:pPr>
              <a:lnSpc>
                <a:spcPct val="115000"/>
              </a:lnSpc>
              <a:defRPr sz="1100"/>
            </a:pPr>
            <a:endParaRPr dirty="0"/>
          </a:p>
        </p:txBody>
      </p:sp>
    </p:spTree>
    <p:extLst>
      <p:ext uri="{BB962C8B-B14F-4D97-AF65-F5344CB8AC3E}">
        <p14:creationId xmlns:p14="http://schemas.microsoft.com/office/powerpoint/2010/main" val="1263388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2D0A9-6357-679F-17CF-A326D70F8347}"/>
            </a:ext>
          </a:extLst>
        </p:cNvPr>
        <p:cNvGrpSpPr/>
        <p:nvPr/>
      </p:nvGrpSpPr>
      <p:grpSpPr>
        <a:xfrm>
          <a:off x="0" y="0"/>
          <a:ext cx="0" cy="0"/>
          <a:chOff x="0" y="0"/>
          <a:chExt cx="0" cy="0"/>
        </a:xfrm>
      </p:grpSpPr>
      <p:sp>
        <p:nvSpPr>
          <p:cNvPr id="259" name="Shape 259">
            <a:extLst>
              <a:ext uri="{FF2B5EF4-FFF2-40B4-BE49-F238E27FC236}">
                <a16:creationId xmlns:a16="http://schemas.microsoft.com/office/drawing/2014/main" id="{55C97FA8-AD5A-B397-ED1B-4E2694A4CDAD}"/>
              </a:ext>
            </a:extLst>
          </p:cNvPr>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60" name="Shape 260">
            <a:extLst>
              <a:ext uri="{FF2B5EF4-FFF2-40B4-BE49-F238E27FC236}">
                <a16:creationId xmlns:a16="http://schemas.microsoft.com/office/drawing/2014/main" id="{6EADC23B-311C-A0F8-5D65-A662F5B95CE3}"/>
              </a:ext>
            </a:extLst>
          </p:cNvPr>
          <p:cNvSpPr>
            <a:spLocks noGrp="1"/>
          </p:cNvSpPr>
          <p:nvPr>
            <p:ph type="body" sz="quarter" idx="1"/>
          </p:nvPr>
        </p:nvSpPr>
        <p:spPr>
          <a:prstGeom prst="rect">
            <a:avLst/>
          </a:prstGeom>
        </p:spPr>
        <p:txBody>
          <a:bodyPr/>
          <a:lstStyle/>
          <a:p>
            <a:pPr>
              <a:lnSpc>
                <a:spcPct val="115000"/>
              </a:lnSpc>
              <a:defRPr sz="1100"/>
            </a:pPr>
            <a:endParaRPr dirty="0"/>
          </a:p>
        </p:txBody>
      </p:sp>
    </p:spTree>
    <p:extLst>
      <p:ext uri="{BB962C8B-B14F-4D97-AF65-F5344CB8AC3E}">
        <p14:creationId xmlns:p14="http://schemas.microsoft.com/office/powerpoint/2010/main" val="4294637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98A44-1D8F-0044-B9A3-05103DBF2DF9}"/>
            </a:ext>
          </a:extLst>
        </p:cNvPr>
        <p:cNvGrpSpPr/>
        <p:nvPr/>
      </p:nvGrpSpPr>
      <p:grpSpPr>
        <a:xfrm>
          <a:off x="0" y="0"/>
          <a:ext cx="0" cy="0"/>
          <a:chOff x="0" y="0"/>
          <a:chExt cx="0" cy="0"/>
        </a:xfrm>
      </p:grpSpPr>
      <p:sp>
        <p:nvSpPr>
          <p:cNvPr id="259" name="Shape 259">
            <a:extLst>
              <a:ext uri="{FF2B5EF4-FFF2-40B4-BE49-F238E27FC236}">
                <a16:creationId xmlns:a16="http://schemas.microsoft.com/office/drawing/2014/main" id="{7E7F37A3-F9BB-1B8C-8FBB-3D72C50848E7}"/>
              </a:ext>
            </a:extLst>
          </p:cNvPr>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60" name="Shape 260">
            <a:extLst>
              <a:ext uri="{FF2B5EF4-FFF2-40B4-BE49-F238E27FC236}">
                <a16:creationId xmlns:a16="http://schemas.microsoft.com/office/drawing/2014/main" id="{6CD516E2-4803-B582-CDC4-DAF07CABEACD}"/>
              </a:ext>
            </a:extLst>
          </p:cNvPr>
          <p:cNvSpPr>
            <a:spLocks noGrp="1"/>
          </p:cNvSpPr>
          <p:nvPr>
            <p:ph type="body" sz="quarter" idx="1"/>
          </p:nvPr>
        </p:nvSpPr>
        <p:spPr>
          <a:prstGeom prst="rect">
            <a:avLst/>
          </a:prstGeom>
        </p:spPr>
        <p:txBody>
          <a:bodyPr/>
          <a:lstStyle/>
          <a:p>
            <a:pPr>
              <a:lnSpc>
                <a:spcPct val="115000"/>
              </a:lnSpc>
              <a:defRPr sz="1100"/>
            </a:pPr>
            <a:endParaRPr dirty="0"/>
          </a:p>
        </p:txBody>
      </p:sp>
    </p:spTree>
    <p:extLst>
      <p:ext uri="{BB962C8B-B14F-4D97-AF65-F5344CB8AC3E}">
        <p14:creationId xmlns:p14="http://schemas.microsoft.com/office/powerpoint/2010/main" val="457987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78" name="Shape 278"/>
          <p:cNvSpPr>
            <a:spLocks noGrp="1"/>
          </p:cNvSpPr>
          <p:nvPr>
            <p:ph type="body" sz="quarter" idx="1"/>
          </p:nvPr>
        </p:nvSpPr>
        <p:spPr>
          <a:prstGeom prst="rect">
            <a:avLst/>
          </a:prstGeom>
        </p:spPr>
        <p:txBody>
          <a:bodyPr/>
          <a:lstStyle/>
          <a:p>
            <a:pPr>
              <a:defRPr sz="1200"/>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7ECEE-A115-3CE7-79BB-90BFB6B21814}"/>
            </a:ext>
          </a:extLst>
        </p:cNvPr>
        <p:cNvGrpSpPr/>
        <p:nvPr/>
      </p:nvGrpSpPr>
      <p:grpSpPr>
        <a:xfrm>
          <a:off x="0" y="0"/>
          <a:ext cx="0" cy="0"/>
          <a:chOff x="0" y="0"/>
          <a:chExt cx="0" cy="0"/>
        </a:xfrm>
      </p:grpSpPr>
      <p:sp>
        <p:nvSpPr>
          <p:cNvPr id="277" name="Shape 277">
            <a:extLst>
              <a:ext uri="{FF2B5EF4-FFF2-40B4-BE49-F238E27FC236}">
                <a16:creationId xmlns:a16="http://schemas.microsoft.com/office/drawing/2014/main" id="{5EBBCC2D-DE94-F902-95E2-04EE22CCF129}"/>
              </a:ext>
            </a:extLst>
          </p:cNvPr>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78" name="Shape 278">
            <a:extLst>
              <a:ext uri="{FF2B5EF4-FFF2-40B4-BE49-F238E27FC236}">
                <a16:creationId xmlns:a16="http://schemas.microsoft.com/office/drawing/2014/main" id="{47334864-1A8B-80ED-345D-3A463D6590F4}"/>
              </a:ext>
            </a:extLst>
          </p:cNvPr>
          <p:cNvSpPr>
            <a:spLocks noGrp="1"/>
          </p:cNvSpPr>
          <p:nvPr>
            <p:ph type="body" sz="quarter" idx="1"/>
          </p:nvPr>
        </p:nvSpPr>
        <p:spPr>
          <a:prstGeom prst="rect">
            <a:avLst/>
          </a:prstGeom>
        </p:spPr>
        <p:txBody>
          <a:bodyPr/>
          <a:lstStyle/>
          <a:p>
            <a:pPr>
              <a:defRPr sz="1200"/>
            </a:pPr>
            <a:endParaRPr dirty="0"/>
          </a:p>
        </p:txBody>
      </p:sp>
    </p:spTree>
    <p:extLst>
      <p:ext uri="{BB962C8B-B14F-4D97-AF65-F5344CB8AC3E}">
        <p14:creationId xmlns:p14="http://schemas.microsoft.com/office/powerpoint/2010/main" val="2637926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3DE99-29BD-AE0B-89E8-1BAC36F311EC}"/>
            </a:ext>
          </a:extLst>
        </p:cNvPr>
        <p:cNvGrpSpPr/>
        <p:nvPr/>
      </p:nvGrpSpPr>
      <p:grpSpPr>
        <a:xfrm>
          <a:off x="0" y="0"/>
          <a:ext cx="0" cy="0"/>
          <a:chOff x="0" y="0"/>
          <a:chExt cx="0" cy="0"/>
        </a:xfrm>
      </p:grpSpPr>
      <p:sp>
        <p:nvSpPr>
          <p:cNvPr id="277" name="Shape 277">
            <a:extLst>
              <a:ext uri="{FF2B5EF4-FFF2-40B4-BE49-F238E27FC236}">
                <a16:creationId xmlns:a16="http://schemas.microsoft.com/office/drawing/2014/main" id="{9A66EC19-3D73-784A-ABE5-643B54EC0BB5}"/>
              </a:ext>
            </a:extLst>
          </p:cNvPr>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78" name="Shape 278">
            <a:extLst>
              <a:ext uri="{FF2B5EF4-FFF2-40B4-BE49-F238E27FC236}">
                <a16:creationId xmlns:a16="http://schemas.microsoft.com/office/drawing/2014/main" id="{7DD7D4C6-B73D-9F20-9B39-F35244F77ED0}"/>
              </a:ext>
            </a:extLst>
          </p:cNvPr>
          <p:cNvSpPr>
            <a:spLocks noGrp="1"/>
          </p:cNvSpPr>
          <p:nvPr>
            <p:ph type="body" sz="quarter" idx="1"/>
          </p:nvPr>
        </p:nvSpPr>
        <p:spPr>
          <a:prstGeom prst="rect">
            <a:avLst/>
          </a:prstGeom>
        </p:spPr>
        <p:txBody>
          <a:bodyPr/>
          <a:lstStyle/>
          <a:p>
            <a:pPr>
              <a:defRPr sz="1200"/>
            </a:pPr>
            <a:endParaRPr dirty="0"/>
          </a:p>
        </p:txBody>
      </p:sp>
    </p:spTree>
    <p:extLst>
      <p:ext uri="{BB962C8B-B14F-4D97-AF65-F5344CB8AC3E}">
        <p14:creationId xmlns:p14="http://schemas.microsoft.com/office/powerpoint/2010/main" val="2311780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00D4C-4CBF-F3A5-21BE-817164620378}"/>
            </a:ext>
          </a:extLst>
        </p:cNvPr>
        <p:cNvGrpSpPr/>
        <p:nvPr/>
      </p:nvGrpSpPr>
      <p:grpSpPr>
        <a:xfrm>
          <a:off x="0" y="0"/>
          <a:ext cx="0" cy="0"/>
          <a:chOff x="0" y="0"/>
          <a:chExt cx="0" cy="0"/>
        </a:xfrm>
      </p:grpSpPr>
      <p:sp>
        <p:nvSpPr>
          <p:cNvPr id="277" name="Shape 277">
            <a:extLst>
              <a:ext uri="{FF2B5EF4-FFF2-40B4-BE49-F238E27FC236}">
                <a16:creationId xmlns:a16="http://schemas.microsoft.com/office/drawing/2014/main" id="{83574E3F-D35A-4B2F-B187-8B6CC41BB2CD}"/>
              </a:ext>
            </a:extLst>
          </p:cNvPr>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78" name="Shape 278">
            <a:extLst>
              <a:ext uri="{FF2B5EF4-FFF2-40B4-BE49-F238E27FC236}">
                <a16:creationId xmlns:a16="http://schemas.microsoft.com/office/drawing/2014/main" id="{FDCEC7F2-E68E-AC82-6F43-DE653D2286A3}"/>
              </a:ext>
            </a:extLst>
          </p:cNvPr>
          <p:cNvSpPr>
            <a:spLocks noGrp="1"/>
          </p:cNvSpPr>
          <p:nvPr>
            <p:ph type="body" sz="quarter" idx="1"/>
          </p:nvPr>
        </p:nvSpPr>
        <p:spPr>
          <a:prstGeom prst="rect">
            <a:avLst/>
          </a:prstGeom>
        </p:spPr>
        <p:txBody>
          <a:bodyPr/>
          <a:lstStyle/>
          <a:p>
            <a:pPr>
              <a:defRPr sz="1200"/>
            </a:pPr>
            <a:endParaRPr dirty="0"/>
          </a:p>
        </p:txBody>
      </p:sp>
    </p:spTree>
    <p:extLst>
      <p:ext uri="{BB962C8B-B14F-4D97-AF65-F5344CB8AC3E}">
        <p14:creationId xmlns:p14="http://schemas.microsoft.com/office/powerpoint/2010/main" val="687272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24" name="Shape 224"/>
          <p:cNvSpPr>
            <a:spLocks noGrp="1"/>
          </p:cNvSpPr>
          <p:nvPr>
            <p:ph type="body" sz="quarter" idx="1"/>
          </p:nvPr>
        </p:nvSpPr>
        <p:spPr>
          <a:prstGeom prst="rect">
            <a:avLst/>
          </a:prstGeom>
        </p:spPr>
        <p:txBody>
          <a:bodyPr/>
          <a:lstStyle/>
          <a:p>
            <a:pPr>
              <a:lnSpc>
                <a:spcPct val="115000"/>
              </a:lnSpc>
              <a:defRPr sz="1200"/>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C5DD1-9707-A9A3-9F3D-15D24743A284}"/>
            </a:ext>
          </a:extLst>
        </p:cNvPr>
        <p:cNvGrpSpPr/>
        <p:nvPr/>
      </p:nvGrpSpPr>
      <p:grpSpPr>
        <a:xfrm>
          <a:off x="0" y="0"/>
          <a:ext cx="0" cy="0"/>
          <a:chOff x="0" y="0"/>
          <a:chExt cx="0" cy="0"/>
        </a:xfrm>
      </p:grpSpPr>
      <p:sp>
        <p:nvSpPr>
          <p:cNvPr id="277" name="Shape 277">
            <a:extLst>
              <a:ext uri="{FF2B5EF4-FFF2-40B4-BE49-F238E27FC236}">
                <a16:creationId xmlns:a16="http://schemas.microsoft.com/office/drawing/2014/main" id="{78B74902-BEDA-C393-AD77-CA486CA871D6}"/>
              </a:ext>
            </a:extLst>
          </p:cNvPr>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78" name="Shape 278">
            <a:extLst>
              <a:ext uri="{FF2B5EF4-FFF2-40B4-BE49-F238E27FC236}">
                <a16:creationId xmlns:a16="http://schemas.microsoft.com/office/drawing/2014/main" id="{1461F975-237E-350A-EFEB-840F262D0820}"/>
              </a:ext>
            </a:extLst>
          </p:cNvPr>
          <p:cNvSpPr>
            <a:spLocks noGrp="1"/>
          </p:cNvSpPr>
          <p:nvPr>
            <p:ph type="body" sz="quarter" idx="1"/>
          </p:nvPr>
        </p:nvSpPr>
        <p:spPr>
          <a:prstGeom prst="rect">
            <a:avLst/>
          </a:prstGeom>
        </p:spPr>
        <p:txBody>
          <a:bodyPr/>
          <a:lstStyle/>
          <a:p>
            <a:pPr>
              <a:defRPr sz="1200"/>
            </a:pPr>
            <a:endParaRPr dirty="0"/>
          </a:p>
        </p:txBody>
      </p:sp>
    </p:spTree>
    <p:extLst>
      <p:ext uri="{BB962C8B-B14F-4D97-AF65-F5344CB8AC3E}">
        <p14:creationId xmlns:p14="http://schemas.microsoft.com/office/powerpoint/2010/main" val="714367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5AB09-2BFD-8DC2-A239-D42F90B8078B}"/>
            </a:ext>
          </a:extLst>
        </p:cNvPr>
        <p:cNvGrpSpPr/>
        <p:nvPr/>
      </p:nvGrpSpPr>
      <p:grpSpPr>
        <a:xfrm>
          <a:off x="0" y="0"/>
          <a:ext cx="0" cy="0"/>
          <a:chOff x="0" y="0"/>
          <a:chExt cx="0" cy="0"/>
        </a:xfrm>
      </p:grpSpPr>
      <p:sp>
        <p:nvSpPr>
          <p:cNvPr id="277" name="Shape 277">
            <a:extLst>
              <a:ext uri="{FF2B5EF4-FFF2-40B4-BE49-F238E27FC236}">
                <a16:creationId xmlns:a16="http://schemas.microsoft.com/office/drawing/2014/main" id="{367EF5F9-BB92-8E68-1883-B8FA9DC26F92}"/>
              </a:ext>
            </a:extLst>
          </p:cNvPr>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78" name="Shape 278">
            <a:extLst>
              <a:ext uri="{FF2B5EF4-FFF2-40B4-BE49-F238E27FC236}">
                <a16:creationId xmlns:a16="http://schemas.microsoft.com/office/drawing/2014/main" id="{BDC2DC14-0C60-3445-0489-110E6C6F18AB}"/>
              </a:ext>
            </a:extLst>
          </p:cNvPr>
          <p:cNvSpPr>
            <a:spLocks noGrp="1"/>
          </p:cNvSpPr>
          <p:nvPr>
            <p:ph type="body" sz="quarter" idx="1"/>
          </p:nvPr>
        </p:nvSpPr>
        <p:spPr>
          <a:prstGeom prst="rect">
            <a:avLst/>
          </a:prstGeom>
        </p:spPr>
        <p:txBody>
          <a:bodyPr/>
          <a:lstStyle/>
          <a:p>
            <a:pPr>
              <a:defRPr sz="1200"/>
            </a:pPr>
            <a:endParaRPr dirty="0"/>
          </a:p>
        </p:txBody>
      </p:sp>
    </p:spTree>
    <p:extLst>
      <p:ext uri="{BB962C8B-B14F-4D97-AF65-F5344CB8AC3E}">
        <p14:creationId xmlns:p14="http://schemas.microsoft.com/office/powerpoint/2010/main" val="3999704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C683B-BFC9-B426-4A8D-044A87686F02}"/>
            </a:ext>
          </a:extLst>
        </p:cNvPr>
        <p:cNvGrpSpPr/>
        <p:nvPr/>
      </p:nvGrpSpPr>
      <p:grpSpPr>
        <a:xfrm>
          <a:off x="0" y="0"/>
          <a:ext cx="0" cy="0"/>
          <a:chOff x="0" y="0"/>
          <a:chExt cx="0" cy="0"/>
        </a:xfrm>
      </p:grpSpPr>
      <p:sp>
        <p:nvSpPr>
          <p:cNvPr id="277" name="Shape 277">
            <a:extLst>
              <a:ext uri="{FF2B5EF4-FFF2-40B4-BE49-F238E27FC236}">
                <a16:creationId xmlns:a16="http://schemas.microsoft.com/office/drawing/2014/main" id="{0DD315AD-63B3-3BB5-BF8F-1F71005E8C31}"/>
              </a:ext>
            </a:extLst>
          </p:cNvPr>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78" name="Shape 278">
            <a:extLst>
              <a:ext uri="{FF2B5EF4-FFF2-40B4-BE49-F238E27FC236}">
                <a16:creationId xmlns:a16="http://schemas.microsoft.com/office/drawing/2014/main" id="{549EA285-CD4A-1291-F6E8-14EEA7DD4F81}"/>
              </a:ext>
            </a:extLst>
          </p:cNvPr>
          <p:cNvSpPr>
            <a:spLocks noGrp="1"/>
          </p:cNvSpPr>
          <p:nvPr>
            <p:ph type="body" sz="quarter" idx="1"/>
          </p:nvPr>
        </p:nvSpPr>
        <p:spPr>
          <a:prstGeom prst="rect">
            <a:avLst/>
          </a:prstGeom>
        </p:spPr>
        <p:txBody>
          <a:bodyPr/>
          <a:lstStyle/>
          <a:p>
            <a:pPr>
              <a:defRPr sz="1200"/>
            </a:pPr>
            <a:endParaRPr dirty="0"/>
          </a:p>
        </p:txBody>
      </p:sp>
    </p:spTree>
    <p:extLst>
      <p:ext uri="{BB962C8B-B14F-4D97-AF65-F5344CB8AC3E}">
        <p14:creationId xmlns:p14="http://schemas.microsoft.com/office/powerpoint/2010/main" val="1770053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59267-D1E1-8436-DAF6-D0D84C88651D}"/>
            </a:ext>
          </a:extLst>
        </p:cNvPr>
        <p:cNvGrpSpPr/>
        <p:nvPr/>
      </p:nvGrpSpPr>
      <p:grpSpPr>
        <a:xfrm>
          <a:off x="0" y="0"/>
          <a:ext cx="0" cy="0"/>
          <a:chOff x="0" y="0"/>
          <a:chExt cx="0" cy="0"/>
        </a:xfrm>
      </p:grpSpPr>
      <p:sp>
        <p:nvSpPr>
          <p:cNvPr id="277" name="Shape 277">
            <a:extLst>
              <a:ext uri="{FF2B5EF4-FFF2-40B4-BE49-F238E27FC236}">
                <a16:creationId xmlns:a16="http://schemas.microsoft.com/office/drawing/2014/main" id="{53ACD78E-5023-B275-D493-67BFB19E787D}"/>
              </a:ext>
            </a:extLst>
          </p:cNvPr>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78" name="Shape 278">
            <a:extLst>
              <a:ext uri="{FF2B5EF4-FFF2-40B4-BE49-F238E27FC236}">
                <a16:creationId xmlns:a16="http://schemas.microsoft.com/office/drawing/2014/main" id="{D6FF1459-B17D-C654-6D75-3632A3CC2BAC}"/>
              </a:ext>
            </a:extLst>
          </p:cNvPr>
          <p:cNvSpPr>
            <a:spLocks noGrp="1"/>
          </p:cNvSpPr>
          <p:nvPr>
            <p:ph type="body" sz="quarter" idx="1"/>
          </p:nvPr>
        </p:nvSpPr>
        <p:spPr>
          <a:prstGeom prst="rect">
            <a:avLst/>
          </a:prstGeom>
        </p:spPr>
        <p:txBody>
          <a:bodyPr/>
          <a:lstStyle/>
          <a:p>
            <a:pPr>
              <a:defRPr sz="1200"/>
            </a:pPr>
            <a:endParaRPr dirty="0"/>
          </a:p>
        </p:txBody>
      </p:sp>
    </p:spTree>
    <p:extLst>
      <p:ext uri="{BB962C8B-B14F-4D97-AF65-F5344CB8AC3E}">
        <p14:creationId xmlns:p14="http://schemas.microsoft.com/office/powerpoint/2010/main" val="1380271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EA18B-B052-BDDD-D2E5-8773606ABC06}"/>
            </a:ext>
          </a:extLst>
        </p:cNvPr>
        <p:cNvGrpSpPr/>
        <p:nvPr/>
      </p:nvGrpSpPr>
      <p:grpSpPr>
        <a:xfrm>
          <a:off x="0" y="0"/>
          <a:ext cx="0" cy="0"/>
          <a:chOff x="0" y="0"/>
          <a:chExt cx="0" cy="0"/>
        </a:xfrm>
      </p:grpSpPr>
      <p:sp>
        <p:nvSpPr>
          <p:cNvPr id="277" name="Shape 277">
            <a:extLst>
              <a:ext uri="{FF2B5EF4-FFF2-40B4-BE49-F238E27FC236}">
                <a16:creationId xmlns:a16="http://schemas.microsoft.com/office/drawing/2014/main" id="{D869178A-5547-8C56-A6A1-29F3541EC87D}"/>
              </a:ext>
            </a:extLst>
          </p:cNvPr>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78" name="Shape 278">
            <a:extLst>
              <a:ext uri="{FF2B5EF4-FFF2-40B4-BE49-F238E27FC236}">
                <a16:creationId xmlns:a16="http://schemas.microsoft.com/office/drawing/2014/main" id="{1527C3FC-B80F-760B-D971-CD8418F51981}"/>
              </a:ext>
            </a:extLst>
          </p:cNvPr>
          <p:cNvSpPr>
            <a:spLocks noGrp="1"/>
          </p:cNvSpPr>
          <p:nvPr>
            <p:ph type="body" sz="quarter" idx="1"/>
          </p:nvPr>
        </p:nvSpPr>
        <p:spPr>
          <a:prstGeom prst="rect">
            <a:avLst/>
          </a:prstGeom>
        </p:spPr>
        <p:txBody>
          <a:bodyPr/>
          <a:lstStyle/>
          <a:p>
            <a:pPr>
              <a:defRPr sz="1200"/>
            </a:pPr>
            <a:endParaRPr dirty="0"/>
          </a:p>
        </p:txBody>
      </p:sp>
    </p:spTree>
    <p:extLst>
      <p:ext uri="{BB962C8B-B14F-4D97-AF65-F5344CB8AC3E}">
        <p14:creationId xmlns:p14="http://schemas.microsoft.com/office/powerpoint/2010/main" val="3100225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4E767-29CE-5DAF-40CB-2C0F3ACDF381}"/>
            </a:ext>
          </a:extLst>
        </p:cNvPr>
        <p:cNvGrpSpPr/>
        <p:nvPr/>
      </p:nvGrpSpPr>
      <p:grpSpPr>
        <a:xfrm>
          <a:off x="0" y="0"/>
          <a:ext cx="0" cy="0"/>
          <a:chOff x="0" y="0"/>
          <a:chExt cx="0" cy="0"/>
        </a:xfrm>
      </p:grpSpPr>
      <p:sp>
        <p:nvSpPr>
          <p:cNvPr id="277" name="Shape 277">
            <a:extLst>
              <a:ext uri="{FF2B5EF4-FFF2-40B4-BE49-F238E27FC236}">
                <a16:creationId xmlns:a16="http://schemas.microsoft.com/office/drawing/2014/main" id="{5893A8F5-53CF-F35A-3B96-74EB53368083}"/>
              </a:ext>
            </a:extLst>
          </p:cNvPr>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78" name="Shape 278">
            <a:extLst>
              <a:ext uri="{FF2B5EF4-FFF2-40B4-BE49-F238E27FC236}">
                <a16:creationId xmlns:a16="http://schemas.microsoft.com/office/drawing/2014/main" id="{A56FF579-EA5F-933D-6A52-5C290DE42519}"/>
              </a:ext>
            </a:extLst>
          </p:cNvPr>
          <p:cNvSpPr>
            <a:spLocks noGrp="1"/>
          </p:cNvSpPr>
          <p:nvPr>
            <p:ph type="body" sz="quarter" idx="1"/>
          </p:nvPr>
        </p:nvSpPr>
        <p:spPr>
          <a:prstGeom prst="rect">
            <a:avLst/>
          </a:prstGeom>
        </p:spPr>
        <p:txBody>
          <a:bodyPr/>
          <a:lstStyle/>
          <a:p>
            <a:pPr>
              <a:defRPr sz="1200"/>
            </a:pPr>
            <a:endParaRPr dirty="0"/>
          </a:p>
        </p:txBody>
      </p:sp>
    </p:spTree>
    <p:extLst>
      <p:ext uri="{BB962C8B-B14F-4D97-AF65-F5344CB8AC3E}">
        <p14:creationId xmlns:p14="http://schemas.microsoft.com/office/powerpoint/2010/main" val="4054981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97C14-E0C0-5499-ACED-0EB8D5D95E28}"/>
            </a:ext>
          </a:extLst>
        </p:cNvPr>
        <p:cNvGrpSpPr/>
        <p:nvPr/>
      </p:nvGrpSpPr>
      <p:grpSpPr>
        <a:xfrm>
          <a:off x="0" y="0"/>
          <a:ext cx="0" cy="0"/>
          <a:chOff x="0" y="0"/>
          <a:chExt cx="0" cy="0"/>
        </a:xfrm>
      </p:grpSpPr>
      <p:sp>
        <p:nvSpPr>
          <p:cNvPr id="277" name="Shape 277">
            <a:extLst>
              <a:ext uri="{FF2B5EF4-FFF2-40B4-BE49-F238E27FC236}">
                <a16:creationId xmlns:a16="http://schemas.microsoft.com/office/drawing/2014/main" id="{04FF1671-35F3-5F95-2F01-E71297F00F7C}"/>
              </a:ext>
            </a:extLst>
          </p:cNvPr>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78" name="Shape 278">
            <a:extLst>
              <a:ext uri="{FF2B5EF4-FFF2-40B4-BE49-F238E27FC236}">
                <a16:creationId xmlns:a16="http://schemas.microsoft.com/office/drawing/2014/main" id="{88BCCD5A-1E2B-7D18-2703-F9583B1A1F9A}"/>
              </a:ext>
            </a:extLst>
          </p:cNvPr>
          <p:cNvSpPr>
            <a:spLocks noGrp="1"/>
          </p:cNvSpPr>
          <p:nvPr>
            <p:ph type="body" sz="quarter" idx="1"/>
          </p:nvPr>
        </p:nvSpPr>
        <p:spPr>
          <a:prstGeom prst="rect">
            <a:avLst/>
          </a:prstGeom>
        </p:spPr>
        <p:txBody>
          <a:bodyPr/>
          <a:lstStyle/>
          <a:p>
            <a:pPr>
              <a:defRPr sz="1200"/>
            </a:pPr>
            <a:endParaRPr dirty="0"/>
          </a:p>
        </p:txBody>
      </p:sp>
    </p:spTree>
    <p:extLst>
      <p:ext uri="{BB962C8B-B14F-4D97-AF65-F5344CB8AC3E}">
        <p14:creationId xmlns:p14="http://schemas.microsoft.com/office/powerpoint/2010/main" val="35404493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91CCF-195F-F681-BB6A-120C2FE7CF89}"/>
            </a:ext>
          </a:extLst>
        </p:cNvPr>
        <p:cNvGrpSpPr/>
        <p:nvPr/>
      </p:nvGrpSpPr>
      <p:grpSpPr>
        <a:xfrm>
          <a:off x="0" y="0"/>
          <a:ext cx="0" cy="0"/>
          <a:chOff x="0" y="0"/>
          <a:chExt cx="0" cy="0"/>
        </a:xfrm>
      </p:grpSpPr>
      <p:sp>
        <p:nvSpPr>
          <p:cNvPr id="277" name="Shape 277">
            <a:extLst>
              <a:ext uri="{FF2B5EF4-FFF2-40B4-BE49-F238E27FC236}">
                <a16:creationId xmlns:a16="http://schemas.microsoft.com/office/drawing/2014/main" id="{3D8F8987-0B46-883C-B335-9D2B75027666}"/>
              </a:ext>
            </a:extLst>
          </p:cNvPr>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78" name="Shape 278">
            <a:extLst>
              <a:ext uri="{FF2B5EF4-FFF2-40B4-BE49-F238E27FC236}">
                <a16:creationId xmlns:a16="http://schemas.microsoft.com/office/drawing/2014/main" id="{3E5C3687-5D99-91A0-B44B-1DCD2F4680B3}"/>
              </a:ext>
            </a:extLst>
          </p:cNvPr>
          <p:cNvSpPr>
            <a:spLocks noGrp="1"/>
          </p:cNvSpPr>
          <p:nvPr>
            <p:ph type="body" sz="quarter" idx="1"/>
          </p:nvPr>
        </p:nvSpPr>
        <p:spPr>
          <a:prstGeom prst="rect">
            <a:avLst/>
          </a:prstGeom>
        </p:spPr>
        <p:txBody>
          <a:bodyPr/>
          <a:lstStyle/>
          <a:p>
            <a:pPr>
              <a:defRPr sz="1200"/>
            </a:pPr>
            <a:endParaRPr dirty="0"/>
          </a:p>
        </p:txBody>
      </p:sp>
    </p:spTree>
    <p:extLst>
      <p:ext uri="{BB962C8B-B14F-4D97-AF65-F5344CB8AC3E}">
        <p14:creationId xmlns:p14="http://schemas.microsoft.com/office/powerpoint/2010/main" val="13065139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D81A0-F585-4869-2CA0-1E24C46BEB9C}"/>
            </a:ext>
          </a:extLst>
        </p:cNvPr>
        <p:cNvGrpSpPr/>
        <p:nvPr/>
      </p:nvGrpSpPr>
      <p:grpSpPr>
        <a:xfrm>
          <a:off x="0" y="0"/>
          <a:ext cx="0" cy="0"/>
          <a:chOff x="0" y="0"/>
          <a:chExt cx="0" cy="0"/>
        </a:xfrm>
      </p:grpSpPr>
      <p:sp>
        <p:nvSpPr>
          <p:cNvPr id="277" name="Shape 277">
            <a:extLst>
              <a:ext uri="{FF2B5EF4-FFF2-40B4-BE49-F238E27FC236}">
                <a16:creationId xmlns:a16="http://schemas.microsoft.com/office/drawing/2014/main" id="{4A7AC305-1A99-E7E9-1DF4-DDE0CE9D42B4}"/>
              </a:ext>
            </a:extLst>
          </p:cNvPr>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78" name="Shape 278">
            <a:extLst>
              <a:ext uri="{FF2B5EF4-FFF2-40B4-BE49-F238E27FC236}">
                <a16:creationId xmlns:a16="http://schemas.microsoft.com/office/drawing/2014/main" id="{9B5D5BAF-086B-D7A2-626F-B0288B34741F}"/>
              </a:ext>
            </a:extLst>
          </p:cNvPr>
          <p:cNvSpPr>
            <a:spLocks noGrp="1"/>
          </p:cNvSpPr>
          <p:nvPr>
            <p:ph type="body" sz="quarter" idx="1"/>
          </p:nvPr>
        </p:nvSpPr>
        <p:spPr>
          <a:prstGeom prst="rect">
            <a:avLst/>
          </a:prstGeom>
        </p:spPr>
        <p:txBody>
          <a:bodyPr/>
          <a:lstStyle/>
          <a:p>
            <a:pPr>
              <a:defRPr sz="1200"/>
            </a:pPr>
            <a:endParaRPr dirty="0"/>
          </a:p>
        </p:txBody>
      </p:sp>
    </p:spTree>
    <p:extLst>
      <p:ext uri="{BB962C8B-B14F-4D97-AF65-F5344CB8AC3E}">
        <p14:creationId xmlns:p14="http://schemas.microsoft.com/office/powerpoint/2010/main" val="25707311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AD8BA-455F-614D-1080-47D194135DCA}"/>
            </a:ext>
          </a:extLst>
        </p:cNvPr>
        <p:cNvGrpSpPr/>
        <p:nvPr/>
      </p:nvGrpSpPr>
      <p:grpSpPr>
        <a:xfrm>
          <a:off x="0" y="0"/>
          <a:ext cx="0" cy="0"/>
          <a:chOff x="0" y="0"/>
          <a:chExt cx="0" cy="0"/>
        </a:xfrm>
      </p:grpSpPr>
      <p:sp>
        <p:nvSpPr>
          <p:cNvPr id="277" name="Shape 277">
            <a:extLst>
              <a:ext uri="{FF2B5EF4-FFF2-40B4-BE49-F238E27FC236}">
                <a16:creationId xmlns:a16="http://schemas.microsoft.com/office/drawing/2014/main" id="{365CDCDD-18B3-4475-EE16-652EFC0B6F0B}"/>
              </a:ext>
            </a:extLst>
          </p:cNvPr>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78" name="Shape 278">
            <a:extLst>
              <a:ext uri="{FF2B5EF4-FFF2-40B4-BE49-F238E27FC236}">
                <a16:creationId xmlns:a16="http://schemas.microsoft.com/office/drawing/2014/main" id="{6965FB87-C9E2-2463-EFF1-6C425AF01132}"/>
              </a:ext>
            </a:extLst>
          </p:cNvPr>
          <p:cNvSpPr>
            <a:spLocks noGrp="1"/>
          </p:cNvSpPr>
          <p:nvPr>
            <p:ph type="body" sz="quarter" idx="1"/>
          </p:nvPr>
        </p:nvSpPr>
        <p:spPr>
          <a:prstGeom prst="rect">
            <a:avLst/>
          </a:prstGeom>
        </p:spPr>
        <p:txBody>
          <a:bodyPr/>
          <a:lstStyle/>
          <a:p>
            <a:pPr>
              <a:defRPr sz="1200"/>
            </a:pPr>
            <a:endParaRPr dirty="0"/>
          </a:p>
        </p:txBody>
      </p:sp>
    </p:spTree>
    <p:extLst>
      <p:ext uri="{BB962C8B-B14F-4D97-AF65-F5344CB8AC3E}">
        <p14:creationId xmlns:p14="http://schemas.microsoft.com/office/powerpoint/2010/main" val="2895401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18A72-A0B8-5EEF-EA04-F8464849D627}"/>
            </a:ext>
          </a:extLst>
        </p:cNvPr>
        <p:cNvGrpSpPr/>
        <p:nvPr/>
      </p:nvGrpSpPr>
      <p:grpSpPr>
        <a:xfrm>
          <a:off x="0" y="0"/>
          <a:ext cx="0" cy="0"/>
          <a:chOff x="0" y="0"/>
          <a:chExt cx="0" cy="0"/>
        </a:xfrm>
      </p:grpSpPr>
      <p:sp>
        <p:nvSpPr>
          <p:cNvPr id="277" name="Shape 277">
            <a:extLst>
              <a:ext uri="{FF2B5EF4-FFF2-40B4-BE49-F238E27FC236}">
                <a16:creationId xmlns:a16="http://schemas.microsoft.com/office/drawing/2014/main" id="{4320AFD4-687A-C911-17F4-B86F5E8B4612}"/>
              </a:ext>
            </a:extLst>
          </p:cNvPr>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78" name="Shape 278">
            <a:extLst>
              <a:ext uri="{FF2B5EF4-FFF2-40B4-BE49-F238E27FC236}">
                <a16:creationId xmlns:a16="http://schemas.microsoft.com/office/drawing/2014/main" id="{A98702C8-62C9-494B-146C-983682906533}"/>
              </a:ext>
            </a:extLst>
          </p:cNvPr>
          <p:cNvSpPr>
            <a:spLocks noGrp="1"/>
          </p:cNvSpPr>
          <p:nvPr>
            <p:ph type="body" sz="quarter" idx="1"/>
          </p:nvPr>
        </p:nvSpPr>
        <p:spPr>
          <a:prstGeom prst="rect">
            <a:avLst/>
          </a:prstGeom>
        </p:spPr>
        <p:txBody>
          <a:bodyPr/>
          <a:lstStyle/>
          <a:p>
            <a:pPr>
              <a:defRPr sz="1200"/>
            </a:pPr>
            <a:endParaRPr dirty="0"/>
          </a:p>
        </p:txBody>
      </p:sp>
    </p:spTree>
    <p:extLst>
      <p:ext uri="{BB962C8B-B14F-4D97-AF65-F5344CB8AC3E}">
        <p14:creationId xmlns:p14="http://schemas.microsoft.com/office/powerpoint/2010/main" val="428941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D459B-A24F-9B44-2937-F5465207A409}"/>
            </a:ext>
          </a:extLst>
        </p:cNvPr>
        <p:cNvGrpSpPr/>
        <p:nvPr/>
      </p:nvGrpSpPr>
      <p:grpSpPr>
        <a:xfrm>
          <a:off x="0" y="0"/>
          <a:ext cx="0" cy="0"/>
          <a:chOff x="0" y="0"/>
          <a:chExt cx="0" cy="0"/>
        </a:xfrm>
      </p:grpSpPr>
      <p:sp>
        <p:nvSpPr>
          <p:cNvPr id="277" name="Shape 277">
            <a:extLst>
              <a:ext uri="{FF2B5EF4-FFF2-40B4-BE49-F238E27FC236}">
                <a16:creationId xmlns:a16="http://schemas.microsoft.com/office/drawing/2014/main" id="{EBAF09BD-D80F-EAD3-9C71-0AE293EFF806}"/>
              </a:ext>
            </a:extLst>
          </p:cNvPr>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78" name="Shape 278">
            <a:extLst>
              <a:ext uri="{FF2B5EF4-FFF2-40B4-BE49-F238E27FC236}">
                <a16:creationId xmlns:a16="http://schemas.microsoft.com/office/drawing/2014/main" id="{0347A823-786F-3DBD-BA3E-F8DC1D407AAA}"/>
              </a:ext>
            </a:extLst>
          </p:cNvPr>
          <p:cNvSpPr>
            <a:spLocks noGrp="1"/>
          </p:cNvSpPr>
          <p:nvPr>
            <p:ph type="body" sz="quarter" idx="1"/>
          </p:nvPr>
        </p:nvSpPr>
        <p:spPr>
          <a:prstGeom prst="rect">
            <a:avLst/>
          </a:prstGeom>
        </p:spPr>
        <p:txBody>
          <a:bodyPr/>
          <a:lstStyle/>
          <a:p>
            <a:pPr>
              <a:defRPr sz="1200"/>
            </a:pPr>
            <a:endParaRPr dirty="0"/>
          </a:p>
        </p:txBody>
      </p:sp>
    </p:spTree>
    <p:extLst>
      <p:ext uri="{BB962C8B-B14F-4D97-AF65-F5344CB8AC3E}">
        <p14:creationId xmlns:p14="http://schemas.microsoft.com/office/powerpoint/2010/main" val="500869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D690F-28DC-3B8D-3BE7-271CF2CE8115}"/>
            </a:ext>
          </a:extLst>
        </p:cNvPr>
        <p:cNvGrpSpPr/>
        <p:nvPr/>
      </p:nvGrpSpPr>
      <p:grpSpPr>
        <a:xfrm>
          <a:off x="0" y="0"/>
          <a:ext cx="0" cy="0"/>
          <a:chOff x="0" y="0"/>
          <a:chExt cx="0" cy="0"/>
        </a:xfrm>
      </p:grpSpPr>
      <p:sp>
        <p:nvSpPr>
          <p:cNvPr id="277" name="Shape 277">
            <a:extLst>
              <a:ext uri="{FF2B5EF4-FFF2-40B4-BE49-F238E27FC236}">
                <a16:creationId xmlns:a16="http://schemas.microsoft.com/office/drawing/2014/main" id="{9FBE8928-7119-B49A-E680-06612FAE72F2}"/>
              </a:ext>
            </a:extLst>
          </p:cNvPr>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78" name="Shape 278">
            <a:extLst>
              <a:ext uri="{FF2B5EF4-FFF2-40B4-BE49-F238E27FC236}">
                <a16:creationId xmlns:a16="http://schemas.microsoft.com/office/drawing/2014/main" id="{B8CAEEAF-55A3-9EDB-D30C-7B3BA7ED05FD}"/>
              </a:ext>
            </a:extLst>
          </p:cNvPr>
          <p:cNvSpPr>
            <a:spLocks noGrp="1"/>
          </p:cNvSpPr>
          <p:nvPr>
            <p:ph type="body" sz="quarter" idx="1"/>
          </p:nvPr>
        </p:nvSpPr>
        <p:spPr>
          <a:prstGeom prst="rect">
            <a:avLst/>
          </a:prstGeom>
        </p:spPr>
        <p:txBody>
          <a:bodyPr/>
          <a:lstStyle/>
          <a:p>
            <a:pPr>
              <a:defRPr sz="1200"/>
            </a:pPr>
            <a:endParaRPr dirty="0"/>
          </a:p>
        </p:txBody>
      </p:sp>
    </p:spTree>
    <p:extLst>
      <p:ext uri="{BB962C8B-B14F-4D97-AF65-F5344CB8AC3E}">
        <p14:creationId xmlns:p14="http://schemas.microsoft.com/office/powerpoint/2010/main" val="1533840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7EE36-02A2-EBAB-46F9-6F34342981AB}"/>
            </a:ext>
          </a:extLst>
        </p:cNvPr>
        <p:cNvGrpSpPr/>
        <p:nvPr/>
      </p:nvGrpSpPr>
      <p:grpSpPr>
        <a:xfrm>
          <a:off x="0" y="0"/>
          <a:ext cx="0" cy="0"/>
          <a:chOff x="0" y="0"/>
          <a:chExt cx="0" cy="0"/>
        </a:xfrm>
      </p:grpSpPr>
      <p:sp>
        <p:nvSpPr>
          <p:cNvPr id="277" name="Shape 277">
            <a:extLst>
              <a:ext uri="{FF2B5EF4-FFF2-40B4-BE49-F238E27FC236}">
                <a16:creationId xmlns:a16="http://schemas.microsoft.com/office/drawing/2014/main" id="{FDD1DBD5-32C4-DE3A-C3E3-E011685B916D}"/>
              </a:ext>
            </a:extLst>
          </p:cNvPr>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78" name="Shape 278">
            <a:extLst>
              <a:ext uri="{FF2B5EF4-FFF2-40B4-BE49-F238E27FC236}">
                <a16:creationId xmlns:a16="http://schemas.microsoft.com/office/drawing/2014/main" id="{B95A3598-E6AA-8B22-A72E-0F7B76BE237B}"/>
              </a:ext>
            </a:extLst>
          </p:cNvPr>
          <p:cNvSpPr>
            <a:spLocks noGrp="1"/>
          </p:cNvSpPr>
          <p:nvPr>
            <p:ph type="body" sz="quarter" idx="1"/>
          </p:nvPr>
        </p:nvSpPr>
        <p:spPr>
          <a:prstGeom prst="rect">
            <a:avLst/>
          </a:prstGeom>
        </p:spPr>
        <p:txBody>
          <a:bodyPr/>
          <a:lstStyle/>
          <a:p>
            <a:pPr>
              <a:defRPr sz="1200"/>
            </a:pPr>
            <a:endParaRPr dirty="0"/>
          </a:p>
        </p:txBody>
      </p:sp>
    </p:spTree>
    <p:extLst>
      <p:ext uri="{BB962C8B-B14F-4D97-AF65-F5344CB8AC3E}">
        <p14:creationId xmlns:p14="http://schemas.microsoft.com/office/powerpoint/2010/main" val="3116553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7AF4B-65E5-6C77-A2D0-244E90FC3A20}"/>
            </a:ext>
          </a:extLst>
        </p:cNvPr>
        <p:cNvGrpSpPr/>
        <p:nvPr/>
      </p:nvGrpSpPr>
      <p:grpSpPr>
        <a:xfrm>
          <a:off x="0" y="0"/>
          <a:ext cx="0" cy="0"/>
          <a:chOff x="0" y="0"/>
          <a:chExt cx="0" cy="0"/>
        </a:xfrm>
      </p:grpSpPr>
      <p:sp>
        <p:nvSpPr>
          <p:cNvPr id="277" name="Shape 277">
            <a:extLst>
              <a:ext uri="{FF2B5EF4-FFF2-40B4-BE49-F238E27FC236}">
                <a16:creationId xmlns:a16="http://schemas.microsoft.com/office/drawing/2014/main" id="{3AF218AC-3C4E-7903-97B7-547BB10A993B}"/>
              </a:ext>
            </a:extLst>
          </p:cNvPr>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78" name="Shape 278">
            <a:extLst>
              <a:ext uri="{FF2B5EF4-FFF2-40B4-BE49-F238E27FC236}">
                <a16:creationId xmlns:a16="http://schemas.microsoft.com/office/drawing/2014/main" id="{976C6A45-3466-CF14-BDC3-94963F04BCDA}"/>
              </a:ext>
            </a:extLst>
          </p:cNvPr>
          <p:cNvSpPr>
            <a:spLocks noGrp="1"/>
          </p:cNvSpPr>
          <p:nvPr>
            <p:ph type="body" sz="quarter" idx="1"/>
          </p:nvPr>
        </p:nvSpPr>
        <p:spPr>
          <a:prstGeom prst="rect">
            <a:avLst/>
          </a:prstGeom>
        </p:spPr>
        <p:txBody>
          <a:bodyPr/>
          <a:lstStyle/>
          <a:p>
            <a:pPr>
              <a:defRPr sz="1200"/>
            </a:pPr>
            <a:endParaRPr dirty="0"/>
          </a:p>
        </p:txBody>
      </p:sp>
    </p:spTree>
    <p:extLst>
      <p:ext uri="{BB962C8B-B14F-4D97-AF65-F5344CB8AC3E}">
        <p14:creationId xmlns:p14="http://schemas.microsoft.com/office/powerpoint/2010/main" val="2098598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6BD62-E2E4-B281-E885-1CF9E306E2B4}"/>
            </a:ext>
          </a:extLst>
        </p:cNvPr>
        <p:cNvGrpSpPr/>
        <p:nvPr/>
      </p:nvGrpSpPr>
      <p:grpSpPr>
        <a:xfrm>
          <a:off x="0" y="0"/>
          <a:ext cx="0" cy="0"/>
          <a:chOff x="0" y="0"/>
          <a:chExt cx="0" cy="0"/>
        </a:xfrm>
      </p:grpSpPr>
      <p:sp>
        <p:nvSpPr>
          <p:cNvPr id="277" name="Shape 277">
            <a:extLst>
              <a:ext uri="{FF2B5EF4-FFF2-40B4-BE49-F238E27FC236}">
                <a16:creationId xmlns:a16="http://schemas.microsoft.com/office/drawing/2014/main" id="{C762A7AF-3985-4611-E670-6B8E97A0F73D}"/>
              </a:ext>
            </a:extLst>
          </p:cNvPr>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78" name="Shape 278">
            <a:extLst>
              <a:ext uri="{FF2B5EF4-FFF2-40B4-BE49-F238E27FC236}">
                <a16:creationId xmlns:a16="http://schemas.microsoft.com/office/drawing/2014/main" id="{A6E9B606-D781-FB60-8A14-D6464813C39D}"/>
              </a:ext>
            </a:extLst>
          </p:cNvPr>
          <p:cNvSpPr>
            <a:spLocks noGrp="1"/>
          </p:cNvSpPr>
          <p:nvPr>
            <p:ph type="body" sz="quarter" idx="1"/>
          </p:nvPr>
        </p:nvSpPr>
        <p:spPr>
          <a:prstGeom prst="rect">
            <a:avLst/>
          </a:prstGeom>
        </p:spPr>
        <p:txBody>
          <a:bodyPr/>
          <a:lstStyle/>
          <a:p>
            <a:pPr>
              <a:defRPr sz="1200"/>
            </a:pPr>
            <a:endParaRPr dirty="0"/>
          </a:p>
        </p:txBody>
      </p:sp>
    </p:spTree>
    <p:extLst>
      <p:ext uri="{BB962C8B-B14F-4D97-AF65-F5344CB8AC3E}">
        <p14:creationId xmlns:p14="http://schemas.microsoft.com/office/powerpoint/2010/main" val="3955883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60" name="Shape 260"/>
          <p:cNvSpPr>
            <a:spLocks noGrp="1"/>
          </p:cNvSpPr>
          <p:nvPr>
            <p:ph type="body" sz="quarter" idx="1"/>
          </p:nvPr>
        </p:nvSpPr>
        <p:spPr>
          <a:prstGeom prst="rect">
            <a:avLst/>
          </a:prstGeom>
        </p:spPr>
        <p:txBody>
          <a:bodyPr/>
          <a:lstStyle/>
          <a:p>
            <a:pPr>
              <a:lnSpc>
                <a:spcPct val="115000"/>
              </a:lnSpc>
              <a:defRPr sz="1100"/>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SECTION_HEADER">
    <p:spTree>
      <p:nvGrpSpPr>
        <p:cNvPr id="1" name=""/>
        <p:cNvGrpSpPr/>
        <p:nvPr/>
      </p:nvGrpSpPr>
      <p:grpSpPr>
        <a:xfrm>
          <a:off x="0" y="0"/>
          <a:ext cx="0" cy="0"/>
          <a:chOff x="0" y="0"/>
          <a:chExt cx="0" cy="0"/>
        </a:xfrm>
      </p:grpSpPr>
      <p:sp>
        <p:nvSpPr>
          <p:cNvPr id="20" name="Title Text"/>
          <p:cNvSpPr txBox="1">
            <a:spLocks noGrp="1"/>
          </p:cNvSpPr>
          <p:nvPr>
            <p:ph type="title"/>
          </p:nvPr>
        </p:nvSpPr>
        <p:spPr>
          <a:xfrm>
            <a:off x="311698" y="2150848"/>
            <a:ext cx="8520603" cy="841802"/>
          </a:xfrm>
          <a:prstGeom prst="rect">
            <a:avLst/>
          </a:prstGeom>
        </p:spPr>
        <p:txBody>
          <a:bodyPr anchor="ctr"/>
          <a:lstStyle>
            <a:lvl1pPr algn="ctr">
              <a:defRPr sz="3600"/>
            </a:lvl1pPr>
          </a:lstStyle>
          <a:p>
            <a:r>
              <a:t>Title Text</a:t>
            </a:r>
          </a:p>
        </p:txBody>
      </p:sp>
      <p:sp>
        <p:nvSpPr>
          <p:cNvPr id="2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07" name="Title Text"/>
          <p:cNvSpPr txBox="1">
            <a:spLocks noGrp="1"/>
          </p:cNvSpPr>
          <p:nvPr>
            <p:ph type="title"/>
          </p:nvPr>
        </p:nvSpPr>
        <p:spPr>
          <a:xfrm>
            <a:off x="311708" y="744573"/>
            <a:ext cx="8520601" cy="2052603"/>
          </a:xfrm>
          <a:prstGeom prst="rect">
            <a:avLst/>
          </a:prstGeom>
        </p:spPr>
        <p:txBody>
          <a:bodyPr anchor="b"/>
          <a:lstStyle>
            <a:lvl1pPr algn="ctr">
              <a:defRPr sz="5200"/>
            </a:lvl1pPr>
          </a:lstStyle>
          <a:p>
            <a:r>
              <a:t>Title Text</a:t>
            </a:r>
          </a:p>
        </p:txBody>
      </p:sp>
      <p:sp>
        <p:nvSpPr>
          <p:cNvPr id="108" name="Body Level One…"/>
          <p:cNvSpPr txBox="1">
            <a:spLocks noGrp="1"/>
          </p:cNvSpPr>
          <p:nvPr>
            <p:ph type="body" sz="quarter" idx="1"/>
          </p:nvPr>
        </p:nvSpPr>
        <p:spPr>
          <a:xfrm>
            <a:off x="311698" y="2834125"/>
            <a:ext cx="8520603" cy="792602"/>
          </a:xfrm>
          <a:prstGeom prst="rect">
            <a:avLst/>
          </a:prstGeom>
        </p:spPr>
        <p:txBody>
          <a:bodyPr/>
          <a:lstStyle>
            <a:lvl1pPr marL="228600" indent="-114300" algn="ctr">
              <a:lnSpc>
                <a:spcPct val="100000"/>
              </a:lnSpc>
              <a:buClrTx/>
              <a:buSzTx/>
              <a:buFontTx/>
              <a:buNone/>
              <a:defRPr sz="2800"/>
            </a:lvl1pPr>
            <a:lvl2pPr marL="228600" indent="114300" algn="ctr">
              <a:lnSpc>
                <a:spcPct val="100000"/>
              </a:lnSpc>
              <a:buClrTx/>
              <a:buSzTx/>
              <a:buFontTx/>
              <a:buNone/>
              <a:defRPr sz="2800"/>
            </a:lvl2pPr>
            <a:lvl3pPr marL="228600" indent="114300" algn="ctr">
              <a:lnSpc>
                <a:spcPct val="100000"/>
              </a:lnSpc>
              <a:buClrTx/>
              <a:buSzTx/>
              <a:buFontTx/>
              <a:buNone/>
              <a:defRPr sz="2800"/>
            </a:lvl3pPr>
            <a:lvl4pPr marL="228600" indent="114300" algn="ctr">
              <a:lnSpc>
                <a:spcPct val="100000"/>
              </a:lnSpc>
              <a:buClrTx/>
              <a:buSzTx/>
              <a:buFontTx/>
              <a:buNone/>
              <a:defRPr sz="2800"/>
            </a:lvl4pPr>
            <a:lvl5pPr marL="228600" indent="11430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ECTION_HEADER">
    <p:spTree>
      <p:nvGrpSpPr>
        <p:cNvPr id="1" name=""/>
        <p:cNvGrpSpPr/>
        <p:nvPr/>
      </p:nvGrpSpPr>
      <p:grpSpPr>
        <a:xfrm>
          <a:off x="0" y="0"/>
          <a:ext cx="0" cy="0"/>
          <a:chOff x="0" y="0"/>
          <a:chExt cx="0" cy="0"/>
        </a:xfrm>
      </p:grpSpPr>
      <p:sp>
        <p:nvSpPr>
          <p:cNvPr id="116" name="Title Text"/>
          <p:cNvSpPr txBox="1">
            <a:spLocks noGrp="1"/>
          </p:cNvSpPr>
          <p:nvPr>
            <p:ph type="title"/>
          </p:nvPr>
        </p:nvSpPr>
        <p:spPr>
          <a:xfrm>
            <a:off x="311698" y="2150848"/>
            <a:ext cx="8520603" cy="841802"/>
          </a:xfrm>
          <a:prstGeom prst="rect">
            <a:avLst/>
          </a:prstGeom>
        </p:spPr>
        <p:txBody>
          <a:bodyPr anchor="ctr"/>
          <a:lstStyle>
            <a:lvl1pPr algn="ctr">
              <a:defRPr sz="3600"/>
            </a:lvl1pPr>
          </a:lstStyle>
          <a:p>
            <a:r>
              <a:t>Title Text</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124" name="Title Text"/>
          <p:cNvSpPr txBox="1">
            <a:spLocks noGrp="1"/>
          </p:cNvSpPr>
          <p:nvPr>
            <p:ph type="title"/>
          </p:nvPr>
        </p:nvSpPr>
        <p:spPr>
          <a:prstGeom prst="rect">
            <a:avLst/>
          </a:prstGeom>
        </p:spPr>
        <p:txBody>
          <a:bodyPr/>
          <a:lstStyle/>
          <a:p>
            <a:r>
              <a:t>Title Text</a:t>
            </a:r>
          </a:p>
        </p:txBody>
      </p:sp>
      <p:sp>
        <p:nvSpPr>
          <p:cNvPr id="12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133" name="Title Text"/>
          <p:cNvSpPr txBox="1">
            <a:spLocks noGrp="1"/>
          </p:cNvSpPr>
          <p:nvPr>
            <p:ph type="title"/>
          </p:nvPr>
        </p:nvSpPr>
        <p:spPr>
          <a:prstGeom prst="rect">
            <a:avLst/>
          </a:prstGeom>
        </p:spPr>
        <p:txBody>
          <a:bodyPr/>
          <a:lstStyle/>
          <a:p>
            <a:r>
              <a:t>Title Text</a:t>
            </a:r>
          </a:p>
        </p:txBody>
      </p:sp>
      <p:sp>
        <p:nvSpPr>
          <p:cNvPr id="134" name="Body Level One…"/>
          <p:cNvSpPr txBox="1">
            <a:spLocks noGrp="1"/>
          </p:cNvSpPr>
          <p:nvPr>
            <p:ph type="body" sz="half" idx="1"/>
          </p:nvPr>
        </p:nvSpPr>
        <p:spPr>
          <a:xfrm>
            <a:off x="311698" y="1152475"/>
            <a:ext cx="3999903" cy="3416400"/>
          </a:xfrm>
          <a:prstGeom prst="rect">
            <a:avLst/>
          </a:prstGeom>
        </p:spPr>
        <p:txBody>
          <a:bodyPr/>
          <a:lstStyle>
            <a:lvl1pPr indent="-317500">
              <a:buSzPts val="1400"/>
              <a:defRPr sz="1400"/>
            </a:lvl1pPr>
            <a:lvl2pPr marL="965200" indent="-355600">
              <a:buSzPts val="1400"/>
              <a:defRPr sz="1400"/>
            </a:lvl2pPr>
            <a:lvl3pPr marL="1422400" indent="-355600">
              <a:buSzPts val="1400"/>
              <a:defRPr sz="1400"/>
            </a:lvl3pPr>
            <a:lvl4pPr marL="1879600" indent="-355600">
              <a:buSzPts val="1400"/>
              <a:defRPr sz="1400"/>
            </a:lvl4pPr>
            <a:lvl5pPr marL="2336800" indent="-355600">
              <a:buSzPts val="1400"/>
              <a:defRPr sz="1400"/>
            </a:lvl5pPr>
          </a:lstStyle>
          <a:p>
            <a:r>
              <a:t>Body Level One</a:t>
            </a:r>
          </a:p>
          <a:p>
            <a:pPr lvl="1"/>
            <a:r>
              <a:t>Body Level Two</a:t>
            </a:r>
          </a:p>
          <a:p>
            <a:pPr lvl="2"/>
            <a:r>
              <a:t>Body Level Three</a:t>
            </a:r>
          </a:p>
          <a:p>
            <a:pPr lvl="3"/>
            <a:r>
              <a:t>Body Level Four</a:t>
            </a:r>
          </a:p>
          <a:p>
            <a:pPr lvl="4"/>
            <a:r>
              <a:t>Body Level Five</a:t>
            </a:r>
          </a:p>
        </p:txBody>
      </p:sp>
      <p:sp>
        <p:nvSpPr>
          <p:cNvPr id="135" name="Google Shape;68;p17"/>
          <p:cNvSpPr txBox="1">
            <a:spLocks noGrp="1"/>
          </p:cNvSpPr>
          <p:nvPr>
            <p:ph type="body" sz="half" idx="21"/>
          </p:nvPr>
        </p:nvSpPr>
        <p:spPr>
          <a:xfrm>
            <a:off x="4832398" y="1152475"/>
            <a:ext cx="3999903" cy="3416400"/>
          </a:xfrm>
          <a:prstGeom prst="rect">
            <a:avLst/>
          </a:prstGeom>
        </p:spPr>
        <p:txBody>
          <a:bodyPr/>
          <a:lstStyle/>
          <a:p>
            <a:endParaRPr/>
          </a:p>
        </p:txBody>
      </p:sp>
      <p:sp>
        <p:nvSpPr>
          <p:cNvPr id="13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143" name="Title Text"/>
          <p:cNvSpPr txBox="1">
            <a:spLocks noGrp="1"/>
          </p:cNvSpPr>
          <p:nvPr>
            <p:ph type="title"/>
          </p:nvPr>
        </p:nvSpPr>
        <p:spPr>
          <a:prstGeom prst="rect">
            <a:avLst/>
          </a:prstGeom>
        </p:spPr>
        <p:txBody>
          <a:bodyPr/>
          <a:lstStyle/>
          <a:p>
            <a:r>
              <a:t>Title Text</a:t>
            </a:r>
          </a:p>
        </p:txBody>
      </p:sp>
      <p:sp>
        <p:nvSpPr>
          <p:cNvPr id="144"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151" name="Title Text"/>
          <p:cNvSpPr txBox="1">
            <a:spLocks noGrp="1"/>
          </p:cNvSpPr>
          <p:nvPr>
            <p:ph type="title"/>
          </p:nvPr>
        </p:nvSpPr>
        <p:spPr>
          <a:xfrm>
            <a:off x="311698" y="555600"/>
            <a:ext cx="2808003" cy="755700"/>
          </a:xfrm>
          <a:prstGeom prst="rect">
            <a:avLst/>
          </a:prstGeom>
        </p:spPr>
        <p:txBody>
          <a:bodyPr anchor="b"/>
          <a:lstStyle>
            <a:lvl1pPr>
              <a:defRPr sz="2400"/>
            </a:lvl1pPr>
          </a:lstStyle>
          <a:p>
            <a:r>
              <a:t>Title Text</a:t>
            </a:r>
          </a:p>
        </p:txBody>
      </p:sp>
      <p:sp>
        <p:nvSpPr>
          <p:cNvPr id="152" name="Body Level One…"/>
          <p:cNvSpPr txBox="1">
            <a:spLocks noGrp="1"/>
          </p:cNvSpPr>
          <p:nvPr>
            <p:ph type="body" sz="quarter" idx="1"/>
          </p:nvPr>
        </p:nvSpPr>
        <p:spPr>
          <a:xfrm>
            <a:off x="311698" y="1389598"/>
            <a:ext cx="2808003" cy="3179403"/>
          </a:xfrm>
          <a:prstGeom prst="rect">
            <a:avLst/>
          </a:prstGeom>
        </p:spPr>
        <p:txBody>
          <a:bodyPr/>
          <a:lstStyle>
            <a:lvl1pPr indent="-304800">
              <a:buSzPts val="1200"/>
              <a:defRPr sz="1200"/>
            </a:lvl1pPr>
            <a:lvl2pPr marL="914400" indent="-304800">
              <a:buSzPts val="1200"/>
              <a:defRPr sz="1200"/>
            </a:lvl2pPr>
            <a:lvl3pPr marL="1371600" indent="-304800">
              <a:buSzPts val="1200"/>
              <a:defRPr sz="1200"/>
            </a:lvl3pPr>
            <a:lvl4pPr marL="1828800" indent="-304800">
              <a:buSzPts val="1200"/>
              <a:defRPr sz="1200"/>
            </a:lvl4pPr>
            <a:lvl5pPr marL="2286000" indent="-304800">
              <a:buSzPts val="1200"/>
              <a:defRPr sz="1200"/>
            </a:lvl5pPr>
          </a:lstStyle>
          <a:p>
            <a:r>
              <a:t>Body Level One</a:t>
            </a:r>
          </a:p>
          <a:p>
            <a:pPr lvl="1"/>
            <a:r>
              <a:t>Body Level Two</a:t>
            </a:r>
          </a:p>
          <a:p>
            <a:pPr lvl="2"/>
            <a:r>
              <a:t>Body Level Three</a:t>
            </a:r>
          </a:p>
          <a:p>
            <a:pPr lvl="3"/>
            <a:r>
              <a:t>Body Level Four</a:t>
            </a:r>
          </a:p>
          <a:p>
            <a:pPr lvl="4"/>
            <a:r>
              <a:t>Body Level Five</a:t>
            </a:r>
          </a:p>
        </p:txBody>
      </p:sp>
      <p:sp>
        <p:nvSpPr>
          <p:cNvPr id="15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160" name="Title Text"/>
          <p:cNvSpPr txBox="1">
            <a:spLocks noGrp="1"/>
          </p:cNvSpPr>
          <p:nvPr>
            <p:ph type="title"/>
          </p:nvPr>
        </p:nvSpPr>
        <p:spPr>
          <a:xfrm>
            <a:off x="490250" y="450148"/>
            <a:ext cx="6367801" cy="4090803"/>
          </a:xfrm>
          <a:prstGeom prst="rect">
            <a:avLst/>
          </a:prstGeom>
        </p:spPr>
        <p:txBody>
          <a:bodyPr anchor="ctr"/>
          <a:lstStyle>
            <a:lvl1pPr>
              <a:defRPr sz="4800"/>
            </a:lvl1pPr>
          </a:lstStyle>
          <a:p>
            <a:r>
              <a:t>Title Text</a:t>
            </a:r>
          </a:p>
        </p:txBody>
      </p:sp>
      <p:sp>
        <p:nvSpPr>
          <p:cNvPr id="16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168" name="Google Shape;81;p21"/>
          <p:cNvSpPr/>
          <p:nvPr/>
        </p:nvSpPr>
        <p:spPr>
          <a:xfrm>
            <a:off x="4572000" y="-126"/>
            <a:ext cx="4572000" cy="5143503"/>
          </a:xfrm>
          <a:prstGeom prst="rect">
            <a:avLst/>
          </a:prstGeom>
          <a:solidFill>
            <a:srgbClr val="EEEEEE"/>
          </a:solidFill>
          <a:ln w="12700">
            <a:miter lim="400000"/>
          </a:ln>
        </p:spPr>
        <p:txBody>
          <a:bodyPr lIns="0" tIns="0" rIns="0" bIns="0" anchor="ctr"/>
          <a:lstStyle/>
          <a:p>
            <a:pPr>
              <a:defRPr>
                <a:latin typeface="+mn-lt"/>
                <a:ea typeface="+mn-ea"/>
                <a:cs typeface="+mn-cs"/>
                <a:sym typeface="Arial"/>
              </a:defRPr>
            </a:pPr>
            <a:endParaRPr dirty="0"/>
          </a:p>
        </p:txBody>
      </p:sp>
      <p:sp>
        <p:nvSpPr>
          <p:cNvPr id="169" name="Title Text"/>
          <p:cNvSpPr txBox="1">
            <a:spLocks noGrp="1"/>
          </p:cNvSpPr>
          <p:nvPr>
            <p:ph type="title"/>
          </p:nvPr>
        </p:nvSpPr>
        <p:spPr>
          <a:xfrm>
            <a:off x="265500" y="1233175"/>
            <a:ext cx="4045200" cy="1482302"/>
          </a:xfrm>
          <a:prstGeom prst="rect">
            <a:avLst/>
          </a:prstGeom>
        </p:spPr>
        <p:txBody>
          <a:bodyPr anchor="b"/>
          <a:lstStyle>
            <a:lvl1pPr algn="ctr">
              <a:defRPr sz="4200"/>
            </a:lvl1pPr>
          </a:lstStyle>
          <a:p>
            <a:r>
              <a:t>Title Text</a:t>
            </a:r>
          </a:p>
        </p:txBody>
      </p:sp>
      <p:sp>
        <p:nvSpPr>
          <p:cNvPr id="170" name="Body Level One…"/>
          <p:cNvSpPr txBox="1">
            <a:spLocks noGrp="1"/>
          </p:cNvSpPr>
          <p:nvPr>
            <p:ph type="body" sz="quarter" idx="1"/>
          </p:nvPr>
        </p:nvSpPr>
        <p:spPr>
          <a:xfrm>
            <a:off x="265500" y="2803075"/>
            <a:ext cx="4045200" cy="1235101"/>
          </a:xfrm>
          <a:prstGeom prst="rect">
            <a:avLst/>
          </a:prstGeom>
        </p:spPr>
        <p:txBody>
          <a:bodyPr/>
          <a:lstStyle>
            <a:lvl1pPr marL="228600" indent="-114300" algn="ctr">
              <a:lnSpc>
                <a:spcPct val="100000"/>
              </a:lnSpc>
              <a:buClrTx/>
              <a:buSzTx/>
              <a:buFontTx/>
              <a:buNone/>
              <a:defRPr sz="2100"/>
            </a:lvl1pPr>
            <a:lvl2pPr marL="228600" indent="114300" algn="ctr">
              <a:lnSpc>
                <a:spcPct val="100000"/>
              </a:lnSpc>
              <a:buClrTx/>
              <a:buSzTx/>
              <a:buFontTx/>
              <a:buNone/>
              <a:defRPr sz="2100"/>
            </a:lvl2pPr>
            <a:lvl3pPr marL="228600" indent="114300" algn="ctr">
              <a:lnSpc>
                <a:spcPct val="100000"/>
              </a:lnSpc>
              <a:buClrTx/>
              <a:buSzTx/>
              <a:buFontTx/>
              <a:buNone/>
              <a:defRPr sz="2100"/>
            </a:lvl3pPr>
            <a:lvl4pPr marL="228600" indent="114300" algn="ctr">
              <a:lnSpc>
                <a:spcPct val="100000"/>
              </a:lnSpc>
              <a:buClrTx/>
              <a:buSzTx/>
              <a:buFontTx/>
              <a:buNone/>
              <a:defRPr sz="2100"/>
            </a:lvl4pPr>
            <a:lvl5pPr marL="228600" indent="114300" algn="ctr">
              <a:lnSpc>
                <a:spcPct val="100000"/>
              </a:lnSpc>
              <a:buClrTx/>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171" name="Google Shape;84;p21"/>
          <p:cNvSpPr txBox="1">
            <a:spLocks noGrp="1"/>
          </p:cNvSpPr>
          <p:nvPr>
            <p:ph type="body" sz="half" idx="21"/>
          </p:nvPr>
        </p:nvSpPr>
        <p:spPr>
          <a:xfrm>
            <a:off x="4939500" y="724074"/>
            <a:ext cx="3837000" cy="3695102"/>
          </a:xfrm>
          <a:prstGeom prst="rect">
            <a:avLst/>
          </a:prstGeom>
        </p:spPr>
        <p:txBody>
          <a:bodyPr anchor="ctr"/>
          <a:lstStyle/>
          <a:p>
            <a:endParaRPr/>
          </a:p>
        </p:txBody>
      </p:sp>
      <p:sp>
        <p:nvSpPr>
          <p:cNvPr id="172"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179" name="Body Level One…"/>
          <p:cNvSpPr txBox="1">
            <a:spLocks noGrp="1"/>
          </p:cNvSpPr>
          <p:nvPr>
            <p:ph type="body" sz="quarter" idx="1"/>
          </p:nvPr>
        </p:nvSpPr>
        <p:spPr>
          <a:xfrm>
            <a:off x="311698" y="4230575"/>
            <a:ext cx="5998804" cy="605102"/>
          </a:xfrm>
          <a:prstGeom prst="rect">
            <a:avLst/>
          </a:prstGeom>
        </p:spPr>
        <p:txBody>
          <a:bodyPr anchor="ctr"/>
          <a:lstStyle>
            <a:lvl1pPr marL="0" indent="22860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18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8" name="Title Text"/>
          <p:cNvSpPr txBox="1">
            <a:spLocks noGrp="1"/>
          </p:cNvSpPr>
          <p:nvPr>
            <p:ph type="title"/>
          </p:nvPr>
        </p:nvSpPr>
        <p:spPr>
          <a:prstGeom prst="rect">
            <a:avLst/>
          </a:prstGeom>
        </p:spPr>
        <p:txBody>
          <a:bodyPr/>
          <a:lstStyle/>
          <a:p>
            <a:r>
              <a:t>Title Text</a:t>
            </a:r>
          </a:p>
        </p:txBody>
      </p:sp>
      <p:sp>
        <p:nvSpPr>
          <p:cNvPr id="2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187" name="xx%"/>
          <p:cNvSpPr txBox="1">
            <a:spLocks noGrp="1"/>
          </p:cNvSpPr>
          <p:nvPr>
            <p:ph type="title" hasCustomPrompt="1"/>
          </p:nvPr>
        </p:nvSpPr>
        <p:spPr>
          <a:xfrm>
            <a:off x="311698" y="1106125"/>
            <a:ext cx="8520603" cy="1963500"/>
          </a:xfrm>
          <a:prstGeom prst="rect">
            <a:avLst/>
          </a:prstGeom>
        </p:spPr>
        <p:txBody>
          <a:bodyPr anchor="b"/>
          <a:lstStyle>
            <a:lvl1pPr algn="ctr">
              <a:defRPr sz="12000"/>
            </a:lvl1pPr>
          </a:lstStyle>
          <a:p>
            <a:r>
              <a:t>xx%</a:t>
            </a:r>
          </a:p>
        </p:txBody>
      </p:sp>
      <p:sp>
        <p:nvSpPr>
          <p:cNvPr id="188" name="Body Level One…"/>
          <p:cNvSpPr txBox="1">
            <a:spLocks noGrp="1"/>
          </p:cNvSpPr>
          <p:nvPr>
            <p:ph type="body" sz="half" idx="1"/>
          </p:nvPr>
        </p:nvSpPr>
        <p:spPr>
          <a:xfrm>
            <a:off x="311698" y="3152225"/>
            <a:ext cx="8520603" cy="1300800"/>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189"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9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203" name="Title Text"/>
          <p:cNvSpPr txBox="1">
            <a:spLocks noGrp="1"/>
          </p:cNvSpPr>
          <p:nvPr>
            <p:ph type="title"/>
          </p:nvPr>
        </p:nvSpPr>
        <p:spPr>
          <a:xfrm>
            <a:off x="628650" y="273842"/>
            <a:ext cx="7886700" cy="994203"/>
          </a:xfrm>
          <a:prstGeom prst="rect">
            <a:avLst/>
          </a:prstGeom>
        </p:spPr>
        <p:txBody>
          <a:bodyPr lIns="34275" tIns="34275" rIns="34275" bIns="34275" anchor="ctr"/>
          <a:lstStyle>
            <a:lvl1pPr>
              <a:lnSpc>
                <a:spcPct val="90000"/>
              </a:lnSpc>
            </a:lvl1pPr>
          </a:lstStyle>
          <a:p>
            <a:r>
              <a:t>Title Text</a:t>
            </a:r>
          </a:p>
        </p:txBody>
      </p:sp>
      <p:sp>
        <p:nvSpPr>
          <p:cNvPr id="204" name="Body Level One…"/>
          <p:cNvSpPr txBox="1">
            <a:spLocks noGrp="1"/>
          </p:cNvSpPr>
          <p:nvPr>
            <p:ph type="body" idx="1"/>
          </p:nvPr>
        </p:nvSpPr>
        <p:spPr>
          <a:xfrm>
            <a:off x="628650" y="1369219"/>
            <a:ext cx="7886700" cy="3263402"/>
          </a:xfrm>
          <a:prstGeom prst="rect">
            <a:avLst/>
          </a:prstGeom>
        </p:spPr>
        <p:txBody>
          <a:bodyPr lIns="34275" tIns="34275" rIns="34275" bIns="34275"/>
          <a:lstStyle>
            <a:lvl1pPr indent="-317500">
              <a:lnSpc>
                <a:spcPct val="90000"/>
              </a:lnSpc>
              <a:spcBef>
                <a:spcPts val="800"/>
              </a:spcBef>
              <a:buClr>
                <a:srgbClr val="000000"/>
              </a:buClr>
            </a:lvl1pPr>
            <a:lvl2pPr>
              <a:lnSpc>
                <a:spcPct val="90000"/>
              </a:lnSpc>
              <a:spcBef>
                <a:spcPts val="800"/>
              </a:spcBef>
              <a:buClr>
                <a:srgbClr val="000000"/>
              </a:buClr>
            </a:lvl2pPr>
            <a:lvl3pPr>
              <a:lnSpc>
                <a:spcPct val="90000"/>
              </a:lnSpc>
              <a:spcBef>
                <a:spcPts val="800"/>
              </a:spcBef>
              <a:buClr>
                <a:srgbClr val="000000"/>
              </a:buClr>
            </a:lvl3pPr>
            <a:lvl4pPr>
              <a:lnSpc>
                <a:spcPct val="90000"/>
              </a:lnSpc>
              <a:spcBef>
                <a:spcPts val="800"/>
              </a:spcBef>
              <a:buClr>
                <a:srgbClr val="000000"/>
              </a:buClr>
            </a:lvl4pPr>
            <a:lvl5pPr>
              <a:lnSpc>
                <a:spcPct val="90000"/>
              </a:lnSpc>
              <a:spcBef>
                <a:spcPts val="800"/>
              </a:spcBef>
              <a:buClr>
                <a:srgbClr val="000000"/>
              </a:buClr>
            </a:lvl5pPr>
          </a:lstStyle>
          <a:p>
            <a:r>
              <a:t>Body Level One</a:t>
            </a:r>
          </a:p>
          <a:p>
            <a:pPr lvl="1"/>
            <a:r>
              <a:t>Body Level Two</a:t>
            </a:r>
          </a:p>
          <a:p>
            <a:pPr lvl="2"/>
            <a:r>
              <a:t>Body Level Three</a:t>
            </a:r>
          </a:p>
          <a:p>
            <a:pPr lvl="3"/>
            <a:r>
              <a:t>Body Level Four</a:t>
            </a:r>
          </a:p>
          <a:p>
            <a:pPr lvl="4"/>
            <a:r>
              <a:t>Body Level Five</a:t>
            </a:r>
          </a:p>
        </p:txBody>
      </p:sp>
      <p:sp>
        <p:nvSpPr>
          <p:cNvPr id="205" name="Slide Number"/>
          <p:cNvSpPr txBox="1">
            <a:spLocks noGrp="1"/>
          </p:cNvSpPr>
          <p:nvPr>
            <p:ph type="sldNum" sz="quarter" idx="2"/>
          </p:nvPr>
        </p:nvSpPr>
        <p:spPr>
          <a:xfrm>
            <a:off x="8292838" y="4802165"/>
            <a:ext cx="222514" cy="204096"/>
          </a:xfrm>
          <a:prstGeom prst="rect">
            <a:avLst/>
          </a:prstGeom>
        </p:spPr>
        <p:txBody>
          <a:bodyPr lIns="34275" tIns="34275" rIns="34275" bIns="34275"/>
          <a:lstStyle/>
          <a:p>
            <a:fld id="{86CB4B4D-7CA3-9044-876B-883B54F8677D}" type="slidenum">
              <a:r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37" name="Title Text"/>
          <p:cNvSpPr txBox="1">
            <a:spLocks noGrp="1"/>
          </p:cNvSpPr>
          <p:nvPr>
            <p:ph type="title"/>
          </p:nvPr>
        </p:nvSpPr>
        <p:spPr>
          <a:prstGeom prst="rect">
            <a:avLst/>
          </a:prstGeom>
        </p:spPr>
        <p:txBody>
          <a:bodyPr/>
          <a:lstStyle/>
          <a:p>
            <a:r>
              <a:t>Title Text</a:t>
            </a:r>
          </a:p>
        </p:txBody>
      </p:sp>
      <p:sp>
        <p:nvSpPr>
          <p:cNvPr id="38" name="Body Level One…"/>
          <p:cNvSpPr txBox="1">
            <a:spLocks noGrp="1"/>
          </p:cNvSpPr>
          <p:nvPr>
            <p:ph type="body" sz="half" idx="1"/>
          </p:nvPr>
        </p:nvSpPr>
        <p:spPr>
          <a:xfrm>
            <a:off x="311698" y="1152475"/>
            <a:ext cx="3999903" cy="3416400"/>
          </a:xfrm>
          <a:prstGeom prst="rect">
            <a:avLst/>
          </a:prstGeom>
        </p:spPr>
        <p:txBody>
          <a:bodyPr/>
          <a:lstStyle>
            <a:lvl1pPr indent="-317500">
              <a:buSzPts val="1400"/>
              <a:defRPr sz="1400"/>
            </a:lvl1pPr>
            <a:lvl2pPr marL="965200" indent="-355600">
              <a:buSzPts val="1400"/>
              <a:defRPr sz="1400"/>
            </a:lvl2pPr>
            <a:lvl3pPr marL="1422400" indent="-355600">
              <a:buSzPts val="1400"/>
              <a:defRPr sz="1400"/>
            </a:lvl3pPr>
            <a:lvl4pPr marL="1879600" indent="-355600">
              <a:buSzPts val="1400"/>
              <a:defRPr sz="1400"/>
            </a:lvl4pPr>
            <a:lvl5pPr marL="2336800" indent="-355600">
              <a:buSzPts val="1400"/>
              <a:defRPr sz="1400"/>
            </a:lvl5pPr>
          </a:lstStyle>
          <a:p>
            <a:r>
              <a:t>Body Level One</a:t>
            </a:r>
          </a:p>
          <a:p>
            <a:pPr lvl="1"/>
            <a:r>
              <a:t>Body Level Two</a:t>
            </a:r>
          </a:p>
          <a:p>
            <a:pPr lvl="2"/>
            <a:r>
              <a:t>Body Level Three</a:t>
            </a:r>
          </a:p>
          <a:p>
            <a:pPr lvl="3"/>
            <a:r>
              <a:t>Body Level Four</a:t>
            </a:r>
          </a:p>
          <a:p>
            <a:pPr lvl="4"/>
            <a:r>
              <a:t>Body Level Five</a:t>
            </a:r>
          </a:p>
        </p:txBody>
      </p:sp>
      <p:sp>
        <p:nvSpPr>
          <p:cNvPr id="39" name="Google Shape;23;p5"/>
          <p:cNvSpPr txBox="1">
            <a:spLocks noGrp="1"/>
          </p:cNvSpPr>
          <p:nvPr>
            <p:ph type="body" sz="half" idx="21"/>
          </p:nvPr>
        </p:nvSpPr>
        <p:spPr>
          <a:xfrm>
            <a:off x="4832398" y="1152475"/>
            <a:ext cx="3999903" cy="3416400"/>
          </a:xfrm>
          <a:prstGeom prst="rect">
            <a:avLst/>
          </a:prstGeom>
        </p:spPr>
        <p:txBody>
          <a:bodyPr/>
          <a:lstStyle/>
          <a:p>
            <a:endParaRP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55" name="Title Text"/>
          <p:cNvSpPr txBox="1">
            <a:spLocks noGrp="1"/>
          </p:cNvSpPr>
          <p:nvPr>
            <p:ph type="title"/>
          </p:nvPr>
        </p:nvSpPr>
        <p:spPr>
          <a:xfrm>
            <a:off x="311698" y="555600"/>
            <a:ext cx="2808003" cy="755700"/>
          </a:xfrm>
          <a:prstGeom prst="rect">
            <a:avLst/>
          </a:prstGeom>
        </p:spPr>
        <p:txBody>
          <a:bodyPr anchor="b"/>
          <a:lstStyle>
            <a:lvl1pPr>
              <a:defRPr sz="2400"/>
            </a:lvl1pPr>
          </a:lstStyle>
          <a:p>
            <a:r>
              <a:t>Title Text</a:t>
            </a:r>
          </a:p>
        </p:txBody>
      </p:sp>
      <p:sp>
        <p:nvSpPr>
          <p:cNvPr id="56" name="Body Level One…"/>
          <p:cNvSpPr txBox="1">
            <a:spLocks noGrp="1"/>
          </p:cNvSpPr>
          <p:nvPr>
            <p:ph type="body" sz="quarter" idx="1"/>
          </p:nvPr>
        </p:nvSpPr>
        <p:spPr>
          <a:xfrm>
            <a:off x="311698" y="1389598"/>
            <a:ext cx="2808003" cy="3179403"/>
          </a:xfrm>
          <a:prstGeom prst="rect">
            <a:avLst/>
          </a:prstGeom>
        </p:spPr>
        <p:txBody>
          <a:bodyPr/>
          <a:lstStyle>
            <a:lvl1pPr indent="-304800">
              <a:buSzPts val="1200"/>
              <a:defRPr sz="1200"/>
            </a:lvl1pPr>
            <a:lvl2pPr marL="914400" indent="-304800">
              <a:buSzPts val="1200"/>
              <a:defRPr sz="1200"/>
            </a:lvl2pPr>
            <a:lvl3pPr marL="1371600" indent="-304800">
              <a:buSzPts val="1200"/>
              <a:defRPr sz="1200"/>
            </a:lvl3pPr>
            <a:lvl4pPr marL="1828800" indent="-304800">
              <a:buSzPts val="1200"/>
              <a:defRPr sz="1200"/>
            </a:lvl4pPr>
            <a:lvl5pPr marL="2286000" indent="-304800">
              <a:buSzPts val="1200"/>
              <a:defRPr sz="1200"/>
            </a:lvl5pPr>
          </a:lstStyle>
          <a:p>
            <a:r>
              <a:t>Body Level One</a:t>
            </a:r>
          </a:p>
          <a:p>
            <a:pPr lvl="1"/>
            <a:r>
              <a:t>Body Level Two</a:t>
            </a:r>
          </a:p>
          <a:p>
            <a:pPr lvl="2"/>
            <a:r>
              <a:t>Body Level Three</a:t>
            </a:r>
          </a:p>
          <a:p>
            <a:pPr lvl="3"/>
            <a:r>
              <a:t>Body Level Four</a:t>
            </a:r>
          </a:p>
          <a:p>
            <a:pPr lvl="4"/>
            <a:r>
              <a:t>Body Level Five</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64" name="Title Text"/>
          <p:cNvSpPr txBox="1">
            <a:spLocks noGrp="1"/>
          </p:cNvSpPr>
          <p:nvPr>
            <p:ph type="title"/>
          </p:nvPr>
        </p:nvSpPr>
        <p:spPr>
          <a:xfrm>
            <a:off x="490250" y="450148"/>
            <a:ext cx="6367801" cy="4090803"/>
          </a:xfrm>
          <a:prstGeom prst="rect">
            <a:avLst/>
          </a:prstGeom>
        </p:spPr>
        <p:txBody>
          <a:bodyPr anchor="ctr"/>
          <a:lstStyle>
            <a:lvl1pPr>
              <a:defRPr sz="4800"/>
            </a:lvl1pPr>
          </a:lstStyle>
          <a:p>
            <a:r>
              <a:t>Title Text</a:t>
            </a: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72" name="Google Shape;36;p9"/>
          <p:cNvSpPr/>
          <p:nvPr/>
        </p:nvSpPr>
        <p:spPr>
          <a:xfrm>
            <a:off x="4572000" y="-126"/>
            <a:ext cx="4572000" cy="5143503"/>
          </a:xfrm>
          <a:prstGeom prst="rect">
            <a:avLst/>
          </a:prstGeom>
          <a:solidFill>
            <a:srgbClr val="EEEEEE"/>
          </a:solidFill>
          <a:ln w="12700">
            <a:miter lim="400000"/>
          </a:ln>
        </p:spPr>
        <p:txBody>
          <a:bodyPr lIns="0" tIns="0" rIns="0" bIns="0" anchor="ctr"/>
          <a:lstStyle/>
          <a:p>
            <a:pPr>
              <a:defRPr>
                <a:latin typeface="+mn-lt"/>
                <a:ea typeface="+mn-ea"/>
                <a:cs typeface="+mn-cs"/>
                <a:sym typeface="Arial"/>
              </a:defRPr>
            </a:pPr>
            <a:endParaRPr dirty="0"/>
          </a:p>
        </p:txBody>
      </p:sp>
      <p:sp>
        <p:nvSpPr>
          <p:cNvPr id="73" name="Title Text"/>
          <p:cNvSpPr txBox="1">
            <a:spLocks noGrp="1"/>
          </p:cNvSpPr>
          <p:nvPr>
            <p:ph type="title"/>
          </p:nvPr>
        </p:nvSpPr>
        <p:spPr>
          <a:xfrm>
            <a:off x="265500" y="1233175"/>
            <a:ext cx="4045200" cy="1482302"/>
          </a:xfrm>
          <a:prstGeom prst="rect">
            <a:avLst/>
          </a:prstGeom>
        </p:spPr>
        <p:txBody>
          <a:bodyPr anchor="b"/>
          <a:lstStyle>
            <a:lvl1pPr algn="ctr">
              <a:defRPr sz="4200"/>
            </a:lvl1pPr>
          </a:lstStyle>
          <a:p>
            <a:r>
              <a:t>Title Text</a:t>
            </a:r>
          </a:p>
        </p:txBody>
      </p:sp>
      <p:sp>
        <p:nvSpPr>
          <p:cNvPr id="74" name="Body Level One…"/>
          <p:cNvSpPr txBox="1">
            <a:spLocks noGrp="1"/>
          </p:cNvSpPr>
          <p:nvPr>
            <p:ph type="body" sz="quarter" idx="1"/>
          </p:nvPr>
        </p:nvSpPr>
        <p:spPr>
          <a:xfrm>
            <a:off x="265500" y="2803075"/>
            <a:ext cx="4045200" cy="1235101"/>
          </a:xfrm>
          <a:prstGeom prst="rect">
            <a:avLst/>
          </a:prstGeom>
        </p:spPr>
        <p:txBody>
          <a:bodyPr/>
          <a:lstStyle>
            <a:lvl1pPr marL="228600" indent="-114300" algn="ctr">
              <a:lnSpc>
                <a:spcPct val="100000"/>
              </a:lnSpc>
              <a:buClrTx/>
              <a:buSzTx/>
              <a:buFontTx/>
              <a:buNone/>
              <a:defRPr sz="2100"/>
            </a:lvl1pPr>
            <a:lvl2pPr marL="228600" indent="114300" algn="ctr">
              <a:lnSpc>
                <a:spcPct val="100000"/>
              </a:lnSpc>
              <a:buClrTx/>
              <a:buSzTx/>
              <a:buFontTx/>
              <a:buNone/>
              <a:defRPr sz="2100"/>
            </a:lvl2pPr>
            <a:lvl3pPr marL="228600" indent="114300" algn="ctr">
              <a:lnSpc>
                <a:spcPct val="100000"/>
              </a:lnSpc>
              <a:buClrTx/>
              <a:buSzTx/>
              <a:buFontTx/>
              <a:buNone/>
              <a:defRPr sz="2100"/>
            </a:lvl3pPr>
            <a:lvl4pPr marL="228600" indent="114300" algn="ctr">
              <a:lnSpc>
                <a:spcPct val="100000"/>
              </a:lnSpc>
              <a:buClrTx/>
              <a:buSzTx/>
              <a:buFontTx/>
              <a:buNone/>
              <a:defRPr sz="2100"/>
            </a:lvl4pPr>
            <a:lvl5pPr marL="228600" indent="114300" algn="ctr">
              <a:lnSpc>
                <a:spcPct val="100000"/>
              </a:lnSpc>
              <a:buClrTx/>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75" name="Google Shape;39;p9"/>
          <p:cNvSpPr txBox="1">
            <a:spLocks noGrp="1"/>
          </p:cNvSpPr>
          <p:nvPr>
            <p:ph type="body" sz="half" idx="21"/>
          </p:nvPr>
        </p:nvSpPr>
        <p:spPr>
          <a:xfrm>
            <a:off x="4939500" y="724074"/>
            <a:ext cx="3837000" cy="3695102"/>
          </a:xfrm>
          <a:prstGeom prst="rect">
            <a:avLst/>
          </a:prstGeom>
        </p:spPr>
        <p:txBody>
          <a:bodyPr anchor="ctr"/>
          <a:lstStyle/>
          <a:p>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83" name="Body Level One…"/>
          <p:cNvSpPr txBox="1">
            <a:spLocks noGrp="1"/>
          </p:cNvSpPr>
          <p:nvPr>
            <p:ph type="body" sz="quarter" idx="1"/>
          </p:nvPr>
        </p:nvSpPr>
        <p:spPr>
          <a:xfrm>
            <a:off x="311698" y="4230575"/>
            <a:ext cx="5998804" cy="605102"/>
          </a:xfrm>
          <a:prstGeom prst="rect">
            <a:avLst/>
          </a:prstGeom>
        </p:spPr>
        <p:txBody>
          <a:bodyPr anchor="ctr"/>
          <a:lstStyle>
            <a:lvl1pPr marL="0" indent="22860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91" name="xx%"/>
          <p:cNvSpPr txBox="1">
            <a:spLocks noGrp="1"/>
          </p:cNvSpPr>
          <p:nvPr>
            <p:ph type="title" hasCustomPrompt="1"/>
          </p:nvPr>
        </p:nvSpPr>
        <p:spPr>
          <a:xfrm>
            <a:off x="311698" y="1106125"/>
            <a:ext cx="8520603" cy="1963500"/>
          </a:xfrm>
          <a:prstGeom prst="rect">
            <a:avLst/>
          </a:prstGeom>
        </p:spPr>
        <p:txBody>
          <a:bodyPr anchor="b"/>
          <a:lstStyle>
            <a:lvl1pPr algn="ctr">
              <a:defRPr sz="12000"/>
            </a:lvl1pPr>
          </a:lstStyle>
          <a:p>
            <a:r>
              <a:t>xx%</a:t>
            </a:r>
          </a:p>
        </p:txBody>
      </p:sp>
      <p:sp>
        <p:nvSpPr>
          <p:cNvPr id="92" name="Body Level One…"/>
          <p:cNvSpPr txBox="1">
            <a:spLocks noGrp="1"/>
          </p:cNvSpPr>
          <p:nvPr>
            <p:ph type="body" sz="half" idx="1"/>
          </p:nvPr>
        </p:nvSpPr>
        <p:spPr>
          <a:xfrm>
            <a:off x="311698" y="3152225"/>
            <a:ext cx="8520603" cy="1300800"/>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11698" y="445025"/>
            <a:ext cx="8520603" cy="57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ormAutofit/>
          </a:bodyPr>
          <a:lstStyle/>
          <a:p>
            <a:r>
              <a:t>Title Text</a:t>
            </a:r>
          </a:p>
        </p:txBody>
      </p:sp>
      <p:sp>
        <p:nvSpPr>
          <p:cNvPr id="3" name="Body Level One…"/>
          <p:cNvSpPr txBox="1">
            <a:spLocks noGrp="1"/>
          </p:cNvSpPr>
          <p:nvPr>
            <p:ph type="body" idx="1"/>
          </p:nvPr>
        </p:nvSpPr>
        <p:spPr>
          <a:xfrm>
            <a:off x="311698" y="1152475"/>
            <a:ext cx="8520603" cy="341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684347" y="4700820"/>
            <a:ext cx="336811" cy="318394"/>
          </a:xfrm>
          <a:prstGeom prst="rect">
            <a:avLst/>
          </a:prstGeom>
          <a:ln w="12700">
            <a:miter lim="400000"/>
          </a:ln>
        </p:spPr>
        <p:txBody>
          <a:bodyPr wrap="none" lIns="91423" tIns="91423" rIns="91423" bIns="91423" anchor="ctr">
            <a:normAutofit/>
          </a:bodyPr>
          <a:lstStyle>
            <a:lvl1pPr algn="r">
              <a:defRPr sz="1000">
                <a:solidFill>
                  <a:srgbClr val="585858"/>
                </a:solidFill>
                <a:latin typeface="+mn-lt"/>
                <a:ea typeface="+mn-ea"/>
                <a:cs typeface="+mn-cs"/>
                <a:sym typeface="Arial"/>
              </a:defRPr>
            </a:lvl1pPr>
          </a:lstStyle>
          <a:p>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Lst>
  <p:transition spd="med"/>
  <p:hf hdr="0" ftr="0" dt="0"/>
  <p:txStyles>
    <p:titleStyle>
      <a:lvl1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n-lt"/>
          <a:ea typeface="+mn-ea"/>
          <a:cs typeface="+mn-cs"/>
          <a:sym typeface="Arial"/>
        </a:defRPr>
      </a:lvl9pPr>
    </p:titleStyle>
    <p:bodyStyle>
      <a:lvl1pPr marL="457200" marR="0" indent="-342900" algn="l" defTabSz="914400" rtl="0" latinLnBrk="0">
        <a:lnSpc>
          <a:spcPct val="115000"/>
        </a:lnSpc>
        <a:spcBef>
          <a:spcPts val="0"/>
        </a:spcBef>
        <a:spcAft>
          <a:spcPts val="0"/>
        </a:spcAft>
        <a:buClr>
          <a:srgbClr val="585858"/>
        </a:buClr>
        <a:buSzPts val="1800"/>
        <a:buFont typeface="Arial"/>
        <a:buChar char="●"/>
        <a:tabLst/>
        <a:defRPr sz="1800" b="0" i="0" u="none" strike="noStrike" cap="none" spc="0" baseline="0">
          <a:solidFill>
            <a:srgbClr val="585858"/>
          </a:solidFill>
          <a:uFillTx/>
          <a:latin typeface="+mn-lt"/>
          <a:ea typeface="+mn-ea"/>
          <a:cs typeface="+mn-cs"/>
          <a:sym typeface="Arial"/>
        </a:defRPr>
      </a:lvl1pPr>
      <a:lvl2pPr marL="1005114" marR="0" indent="-408213" algn="l" defTabSz="914400" rtl="0" latinLnBrk="0">
        <a:lnSpc>
          <a:spcPct val="115000"/>
        </a:lnSpc>
        <a:spcBef>
          <a:spcPts val="0"/>
        </a:spcBef>
        <a:spcAft>
          <a:spcPts val="0"/>
        </a:spcAft>
        <a:buClr>
          <a:srgbClr val="585858"/>
        </a:buClr>
        <a:buSzPts val="1800"/>
        <a:buFont typeface="Arial"/>
        <a:buChar char="○"/>
        <a:tabLst/>
        <a:defRPr sz="1800" b="0" i="0" u="none" strike="noStrike" cap="none" spc="0" baseline="0">
          <a:solidFill>
            <a:srgbClr val="585858"/>
          </a:solidFill>
          <a:uFillTx/>
          <a:latin typeface="+mn-lt"/>
          <a:ea typeface="+mn-ea"/>
          <a:cs typeface="+mn-cs"/>
          <a:sym typeface="Arial"/>
        </a:defRPr>
      </a:lvl2pPr>
      <a:lvl3pPr marL="1462314" marR="0" indent="-408214" algn="l" defTabSz="914400" rtl="0" latinLnBrk="0">
        <a:lnSpc>
          <a:spcPct val="115000"/>
        </a:lnSpc>
        <a:spcBef>
          <a:spcPts val="0"/>
        </a:spcBef>
        <a:spcAft>
          <a:spcPts val="0"/>
        </a:spcAft>
        <a:buClr>
          <a:srgbClr val="585858"/>
        </a:buClr>
        <a:buSzPts val="1800"/>
        <a:buFont typeface="Arial"/>
        <a:buChar char="■"/>
        <a:tabLst/>
        <a:defRPr sz="1800" b="0" i="0" u="none" strike="noStrike" cap="none" spc="0" baseline="0">
          <a:solidFill>
            <a:srgbClr val="585858"/>
          </a:solidFill>
          <a:uFillTx/>
          <a:latin typeface="+mn-lt"/>
          <a:ea typeface="+mn-ea"/>
          <a:cs typeface="+mn-cs"/>
          <a:sym typeface="Arial"/>
        </a:defRPr>
      </a:lvl3pPr>
      <a:lvl4pPr marL="1919514" marR="0" indent="-408214" algn="l" defTabSz="914400" rtl="0" latinLnBrk="0">
        <a:lnSpc>
          <a:spcPct val="115000"/>
        </a:lnSpc>
        <a:spcBef>
          <a:spcPts val="0"/>
        </a:spcBef>
        <a:spcAft>
          <a:spcPts val="0"/>
        </a:spcAft>
        <a:buClr>
          <a:srgbClr val="585858"/>
        </a:buClr>
        <a:buSzPts val="1800"/>
        <a:buFont typeface="Arial"/>
        <a:buChar char="●"/>
        <a:tabLst/>
        <a:defRPr sz="1800" b="0" i="0" u="none" strike="noStrike" cap="none" spc="0" baseline="0">
          <a:solidFill>
            <a:srgbClr val="585858"/>
          </a:solidFill>
          <a:uFillTx/>
          <a:latin typeface="+mn-lt"/>
          <a:ea typeface="+mn-ea"/>
          <a:cs typeface="+mn-cs"/>
          <a:sym typeface="Arial"/>
        </a:defRPr>
      </a:lvl4pPr>
      <a:lvl5pPr marL="2376714" marR="0" indent="-408214" algn="l" defTabSz="914400" rtl="0" latinLnBrk="0">
        <a:lnSpc>
          <a:spcPct val="115000"/>
        </a:lnSpc>
        <a:spcBef>
          <a:spcPts val="0"/>
        </a:spcBef>
        <a:spcAft>
          <a:spcPts val="0"/>
        </a:spcAft>
        <a:buClr>
          <a:srgbClr val="585858"/>
        </a:buClr>
        <a:buSzPts val="1800"/>
        <a:buFont typeface="Arial"/>
        <a:buChar char="○"/>
        <a:tabLst/>
        <a:defRPr sz="1800" b="0" i="0" u="none" strike="noStrike" cap="none" spc="0" baseline="0">
          <a:solidFill>
            <a:srgbClr val="585858"/>
          </a:solidFill>
          <a:uFillTx/>
          <a:latin typeface="+mn-lt"/>
          <a:ea typeface="+mn-ea"/>
          <a:cs typeface="+mn-cs"/>
          <a:sym typeface="Arial"/>
        </a:defRPr>
      </a:lvl5pPr>
      <a:lvl6pPr marL="2833914" marR="0" indent="-408214" algn="l" defTabSz="914400" rtl="0" latinLnBrk="0">
        <a:lnSpc>
          <a:spcPct val="115000"/>
        </a:lnSpc>
        <a:spcBef>
          <a:spcPts val="0"/>
        </a:spcBef>
        <a:spcAft>
          <a:spcPts val="0"/>
        </a:spcAft>
        <a:buClr>
          <a:srgbClr val="585858"/>
        </a:buClr>
        <a:buSzPts val="1800"/>
        <a:buFont typeface="Arial"/>
        <a:buChar char="■"/>
        <a:tabLst/>
        <a:defRPr sz="1800" b="0" i="0" u="none" strike="noStrike" cap="none" spc="0" baseline="0">
          <a:solidFill>
            <a:srgbClr val="585858"/>
          </a:solidFill>
          <a:uFillTx/>
          <a:latin typeface="+mn-lt"/>
          <a:ea typeface="+mn-ea"/>
          <a:cs typeface="+mn-cs"/>
          <a:sym typeface="Arial"/>
        </a:defRPr>
      </a:lvl6pPr>
      <a:lvl7pPr marL="3291113" marR="0" indent="-408214" algn="l" defTabSz="914400" rtl="0" latinLnBrk="0">
        <a:lnSpc>
          <a:spcPct val="115000"/>
        </a:lnSpc>
        <a:spcBef>
          <a:spcPts val="0"/>
        </a:spcBef>
        <a:spcAft>
          <a:spcPts val="0"/>
        </a:spcAft>
        <a:buClr>
          <a:srgbClr val="585858"/>
        </a:buClr>
        <a:buSzPts val="1800"/>
        <a:buFont typeface="Arial"/>
        <a:buChar char="●"/>
        <a:tabLst/>
        <a:defRPr sz="1800" b="0" i="0" u="none" strike="noStrike" cap="none" spc="0" baseline="0">
          <a:solidFill>
            <a:srgbClr val="585858"/>
          </a:solidFill>
          <a:uFillTx/>
          <a:latin typeface="+mn-lt"/>
          <a:ea typeface="+mn-ea"/>
          <a:cs typeface="+mn-cs"/>
          <a:sym typeface="Arial"/>
        </a:defRPr>
      </a:lvl7pPr>
      <a:lvl8pPr marL="3748313" marR="0" indent="-408213" algn="l" defTabSz="914400" rtl="0" latinLnBrk="0">
        <a:lnSpc>
          <a:spcPct val="115000"/>
        </a:lnSpc>
        <a:spcBef>
          <a:spcPts val="0"/>
        </a:spcBef>
        <a:spcAft>
          <a:spcPts val="0"/>
        </a:spcAft>
        <a:buClr>
          <a:srgbClr val="585858"/>
        </a:buClr>
        <a:buSzPts val="1800"/>
        <a:buFont typeface="Arial"/>
        <a:buChar char="○"/>
        <a:tabLst/>
        <a:defRPr sz="1800" b="0" i="0" u="none" strike="noStrike" cap="none" spc="0" baseline="0">
          <a:solidFill>
            <a:srgbClr val="585858"/>
          </a:solidFill>
          <a:uFillTx/>
          <a:latin typeface="+mn-lt"/>
          <a:ea typeface="+mn-ea"/>
          <a:cs typeface="+mn-cs"/>
          <a:sym typeface="Arial"/>
        </a:defRPr>
      </a:lvl8pPr>
      <a:lvl9pPr marL="4205513" marR="0" indent="-408213" algn="l" defTabSz="914400" rtl="0" latinLnBrk="0">
        <a:lnSpc>
          <a:spcPct val="115000"/>
        </a:lnSpc>
        <a:spcBef>
          <a:spcPts val="0"/>
        </a:spcBef>
        <a:spcAft>
          <a:spcPts val="0"/>
        </a:spcAft>
        <a:buClr>
          <a:srgbClr val="585858"/>
        </a:buClr>
        <a:buSzPts val="1800"/>
        <a:buFont typeface="Arial"/>
        <a:buChar char="■"/>
        <a:tabLst/>
        <a:defRPr sz="1800" b="0" i="0" u="none" strike="noStrike" cap="none" spc="0" baseline="0">
          <a:solidFill>
            <a:srgbClr val="585858"/>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2.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2.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2.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2.xml"/><Relationship Id="rId5" Type="http://schemas.openxmlformats.org/officeDocument/2006/relationships/image" Target="../media/image36.jpeg"/><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2.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amarino@winthropma.gov" TargetMode="External"/><Relationship Id="rId2" Type="http://schemas.openxmlformats.org/officeDocument/2006/relationships/notesSlide" Target="../notesSlides/notesSlide29.xml"/><Relationship Id="rId1" Type="http://schemas.openxmlformats.org/officeDocument/2006/relationships/slideLayout" Target="../slideLayouts/slideLayout22.xml"/><Relationship Id="rId6" Type="http://schemas.openxmlformats.org/officeDocument/2006/relationships/hyperlink" Target="mailto:towncouncil@town.winthrop.ma.us" TargetMode="External"/><Relationship Id="rId5" Type="http://schemas.openxmlformats.org/officeDocument/2006/relationships/hyperlink" Target="mailto:CACClimate@winthropma.gov" TargetMode="External"/><Relationship Id="rId4" Type="http://schemas.openxmlformats.org/officeDocument/2006/relationships/hyperlink" Target="https://www.winthropma.gov/630/Citizens-Advisory-Commission-on-Climat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hyperlink" Target="https://www.winthropma.gov/630/Citizens-Advisory-Commission-on-Climate" TargetMode="External"/><Relationship Id="rId4" Type="http://schemas.openxmlformats.org/officeDocument/2006/relationships/hyperlink" Target="mailto:CACClimate@winthropma.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3E81"/>
        </a:solidFill>
        <a:effectLst/>
      </p:bgPr>
    </p:bg>
    <p:spTree>
      <p:nvGrpSpPr>
        <p:cNvPr id="1" name=""/>
        <p:cNvGrpSpPr/>
        <p:nvPr/>
      </p:nvGrpSpPr>
      <p:grpSpPr>
        <a:xfrm>
          <a:off x="0" y="0"/>
          <a:ext cx="0" cy="0"/>
          <a:chOff x="0" y="0"/>
          <a:chExt cx="0" cy="0"/>
        </a:xfrm>
      </p:grpSpPr>
      <p:sp>
        <p:nvSpPr>
          <p:cNvPr id="214" name="Google Shape;105;p26"/>
          <p:cNvSpPr txBox="1"/>
          <p:nvPr/>
        </p:nvSpPr>
        <p:spPr>
          <a:xfrm>
            <a:off x="0" y="3692592"/>
            <a:ext cx="9144000" cy="8001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p>
            <a:pPr algn="r">
              <a:defRPr sz="2000">
                <a:solidFill>
                  <a:srgbClr val="FFFFFF"/>
                </a:solidFill>
                <a:latin typeface="Helvetica Neue"/>
                <a:ea typeface="Helvetica Neue"/>
                <a:cs typeface="Helvetica Neue"/>
                <a:sym typeface="Helvetica Neue"/>
              </a:defRPr>
            </a:pPr>
            <a:r>
              <a:rPr lang="en-US" dirty="0">
                <a:latin typeface="Franklin Gothic Medium" panose="020B0603020102020204" pitchFamily="34" charset="0"/>
              </a:rPr>
              <a:t>Citizens Advisory Commission on Climate (CACC)</a:t>
            </a:r>
            <a:endParaRPr dirty="0">
              <a:latin typeface="Franklin Gothic Medium" panose="020B0603020102020204" pitchFamily="34" charset="0"/>
            </a:endParaRPr>
          </a:p>
          <a:p>
            <a:pPr algn="r">
              <a:defRPr sz="2000">
                <a:solidFill>
                  <a:srgbClr val="FFFFFF"/>
                </a:solidFill>
                <a:latin typeface="Helvetica Neue"/>
                <a:ea typeface="Helvetica Neue"/>
                <a:cs typeface="Helvetica Neue"/>
                <a:sym typeface="Helvetica Neue"/>
              </a:defRPr>
            </a:pPr>
            <a:r>
              <a:rPr lang="en-US" dirty="0">
                <a:latin typeface="Franklin Gothic Medium" panose="020B0603020102020204" pitchFamily="34" charset="0"/>
              </a:rPr>
              <a:t>February 4, 2025</a:t>
            </a:r>
          </a:p>
        </p:txBody>
      </p:sp>
      <p:sp>
        <p:nvSpPr>
          <p:cNvPr id="215" name="Google Shape;106;p26"/>
          <p:cNvSpPr txBox="1"/>
          <p:nvPr/>
        </p:nvSpPr>
        <p:spPr>
          <a:xfrm>
            <a:off x="0" y="1766702"/>
            <a:ext cx="9144000" cy="9879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p>
            <a:pPr algn="ctr">
              <a:lnSpc>
                <a:spcPct val="90000"/>
              </a:lnSpc>
              <a:defRPr sz="4200" b="1">
                <a:solidFill>
                  <a:srgbClr val="FFFFFF"/>
                </a:solidFill>
                <a:latin typeface="Helvetica Neue"/>
                <a:ea typeface="Helvetica Neue"/>
                <a:cs typeface="Helvetica Neue"/>
                <a:sym typeface="Helvetica Neue"/>
              </a:defRPr>
            </a:pPr>
            <a:r>
              <a:rPr lang="en-US" dirty="0">
                <a:latin typeface="Franklin Gothic Medium" panose="020B0603020102020204" pitchFamily="34" charset="0"/>
              </a:rPr>
              <a:t>Climate Action Plan for Winthrop </a:t>
            </a:r>
          </a:p>
          <a:p>
            <a:pPr algn="ctr">
              <a:lnSpc>
                <a:spcPct val="90000"/>
              </a:lnSpc>
              <a:defRPr sz="4200" b="1">
                <a:solidFill>
                  <a:srgbClr val="FFFFFF"/>
                </a:solidFill>
                <a:latin typeface="Helvetica Neue"/>
                <a:ea typeface="Helvetica Neue"/>
                <a:cs typeface="Helvetica Neue"/>
                <a:sym typeface="Helvetica Neue"/>
              </a:defRPr>
            </a:pPr>
            <a:r>
              <a:rPr lang="en-US" sz="1600" dirty="0">
                <a:latin typeface="Franklin Gothic Medium" panose="020B0603020102020204" pitchFamily="34" charset="0"/>
              </a:rPr>
              <a:t>Working Document</a:t>
            </a:r>
            <a:endParaRPr sz="1600" dirty="0">
              <a:latin typeface="Franklin Gothic Medium" panose="020B0603020102020204" pitchFamily="34" charset="0"/>
            </a:endParaRPr>
          </a:p>
        </p:txBody>
      </p:sp>
      <p:pic>
        <p:nvPicPr>
          <p:cNvPr id="1026" name="Picture 2" descr="Winthrop Massachusetts Homepage">
            <a:extLst>
              <a:ext uri="{FF2B5EF4-FFF2-40B4-BE49-F238E27FC236}">
                <a16:creationId xmlns:a16="http://schemas.microsoft.com/office/drawing/2014/main" id="{6A46B353-F77B-5F0F-8DF5-811411F268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304" y="169958"/>
            <a:ext cx="2743200" cy="636746"/>
          </a:xfrm>
          <a:prstGeom prst="rect">
            <a:avLst/>
          </a:prstGeom>
          <a:solidFill>
            <a:schemeClr val="bg1"/>
          </a:solidFill>
        </p:spPr>
      </p:pic>
      <p:sp>
        <p:nvSpPr>
          <p:cNvPr id="2" name="Slide Number Placeholder 1">
            <a:extLst>
              <a:ext uri="{FF2B5EF4-FFF2-40B4-BE49-F238E27FC236}">
                <a16:creationId xmlns:a16="http://schemas.microsoft.com/office/drawing/2014/main" id="{5C9AC1E7-7F95-21DE-12E2-D0743DF1A96B}"/>
              </a:ext>
            </a:extLst>
          </p:cNvPr>
          <p:cNvSpPr>
            <a:spLocks noGrp="1"/>
          </p:cNvSpPr>
          <p:nvPr>
            <p:ph type="sldNum" sz="quarter" idx="2"/>
          </p:nvPr>
        </p:nvSpPr>
        <p:spPr/>
        <p:txBody>
          <a:bodyPr>
            <a:normAutofit fontScale="92500" lnSpcReduction="10000"/>
          </a:bodyPr>
          <a:lstStyle/>
          <a:p>
            <a:fld id="{86CB4B4D-7CA3-9044-876B-883B54F8677D}" type="slidenum">
              <a:rPr lang="en-US" smtClean="0"/>
              <a:t>1</a:t>
            </a:fld>
            <a:endParaRPr lang="en-US"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A9EA7-D2BF-7550-16ED-D41ADD0668CD}"/>
            </a:ext>
          </a:extLst>
        </p:cNvPr>
        <p:cNvGrpSpPr/>
        <p:nvPr/>
      </p:nvGrpSpPr>
      <p:grpSpPr>
        <a:xfrm>
          <a:off x="0" y="0"/>
          <a:ext cx="0" cy="0"/>
          <a:chOff x="0" y="0"/>
          <a:chExt cx="0" cy="0"/>
        </a:xfrm>
      </p:grpSpPr>
      <p:sp>
        <p:nvSpPr>
          <p:cNvPr id="4" name="Google Shape;112;p27">
            <a:extLst>
              <a:ext uri="{FF2B5EF4-FFF2-40B4-BE49-F238E27FC236}">
                <a16:creationId xmlns:a16="http://schemas.microsoft.com/office/drawing/2014/main" id="{84A4BC53-7886-FC27-DF90-37DD88CD08E4}"/>
              </a:ext>
            </a:extLst>
          </p:cNvPr>
          <p:cNvSpPr txBox="1">
            <a:spLocks noGrp="1"/>
          </p:cNvSpPr>
          <p:nvPr>
            <p:ph type="title"/>
          </p:nvPr>
        </p:nvSpPr>
        <p:spPr>
          <a:xfrm>
            <a:off x="0" y="0"/>
            <a:ext cx="9144000" cy="490294"/>
          </a:xfrm>
          <a:prstGeom prst="rect">
            <a:avLst/>
          </a:prstGeom>
          <a:solidFill>
            <a:srgbClr val="1D3E81"/>
          </a:solidFill>
        </p:spPr>
        <p:txBody>
          <a:bodyPr>
            <a:normAutofit/>
          </a:bodyPr>
          <a:lstStyle>
            <a:lvl1pPr algn="ctr">
              <a:defRPr sz="2600">
                <a:solidFill>
                  <a:srgbClr val="FBFFFF"/>
                </a:solidFill>
                <a:latin typeface="Helvetica Neue"/>
                <a:ea typeface="Helvetica Neue"/>
                <a:cs typeface="Helvetica Neue"/>
                <a:sym typeface="Helvetica Neue"/>
              </a:defRPr>
            </a:lvl1pPr>
          </a:lstStyle>
          <a:p>
            <a:pPr algn="l"/>
            <a:r>
              <a:rPr lang="en-US" sz="2400" dirty="0"/>
              <a:t>Coastal Resiliency Solution Options that Work</a:t>
            </a:r>
            <a:endParaRPr sz="2400" dirty="0"/>
          </a:p>
        </p:txBody>
      </p:sp>
      <p:pic>
        <p:nvPicPr>
          <p:cNvPr id="5" name="Picture 2" descr="Winthrop Massachusetts Homepage">
            <a:extLst>
              <a:ext uri="{FF2B5EF4-FFF2-40B4-BE49-F238E27FC236}">
                <a16:creationId xmlns:a16="http://schemas.microsoft.com/office/drawing/2014/main" id="{17E51B9B-4C08-828B-32B5-2D1B03F86B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6327" y="18968"/>
            <a:ext cx="1875097" cy="435244"/>
          </a:xfrm>
          <a:prstGeom prst="rect">
            <a:avLst/>
          </a:prstGeom>
          <a:solidFill>
            <a:schemeClr val="bg1"/>
          </a:solidFill>
        </p:spPr>
      </p:pic>
      <p:sp>
        <p:nvSpPr>
          <p:cNvPr id="19" name="Slide Number Placeholder 18">
            <a:extLst>
              <a:ext uri="{FF2B5EF4-FFF2-40B4-BE49-F238E27FC236}">
                <a16:creationId xmlns:a16="http://schemas.microsoft.com/office/drawing/2014/main" id="{84B62281-5E7A-D0D2-C241-014CC85DB0E2}"/>
              </a:ext>
            </a:extLst>
          </p:cNvPr>
          <p:cNvSpPr>
            <a:spLocks noGrp="1"/>
          </p:cNvSpPr>
          <p:nvPr>
            <p:ph type="sldNum" sz="quarter" idx="2"/>
          </p:nvPr>
        </p:nvSpPr>
        <p:spPr>
          <a:xfrm>
            <a:off x="8730114" y="4801448"/>
            <a:ext cx="222514" cy="204096"/>
          </a:xfrm>
        </p:spPr>
        <p:txBody>
          <a:bodyPr>
            <a:normAutofit fontScale="92500" lnSpcReduction="10000"/>
          </a:bodyPr>
          <a:lstStyle/>
          <a:p>
            <a:fld id="{86CB4B4D-7CA3-9044-876B-883B54F8677D}" type="slidenum">
              <a:rPr lang="en-US" smtClean="0"/>
              <a:t>10</a:t>
            </a:fld>
            <a:endParaRPr lang="en-US" dirty="0"/>
          </a:p>
        </p:txBody>
      </p:sp>
      <p:pic>
        <p:nvPicPr>
          <p:cNvPr id="7" name="Picture 6" descr="A blue and white text on a white background&#10;&#10;Description automatically generated">
            <a:extLst>
              <a:ext uri="{FF2B5EF4-FFF2-40B4-BE49-F238E27FC236}">
                <a16:creationId xmlns:a16="http://schemas.microsoft.com/office/drawing/2014/main" id="{22BAC4E6-5601-77D8-4DCC-56E36BCD83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106" y="600874"/>
            <a:ext cx="4142095" cy="2487587"/>
          </a:xfrm>
          <a:prstGeom prst="rect">
            <a:avLst/>
          </a:prstGeom>
        </p:spPr>
      </p:pic>
      <p:pic>
        <p:nvPicPr>
          <p:cNvPr id="15" name="Picture 14" descr="A map of a landscape&#10;&#10;Description automatically generated with medium confidence">
            <a:extLst>
              <a:ext uri="{FF2B5EF4-FFF2-40B4-BE49-F238E27FC236}">
                <a16:creationId xmlns:a16="http://schemas.microsoft.com/office/drawing/2014/main" id="{80BC630F-FA51-23F3-4BBA-320A948C53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0323" y="2071206"/>
            <a:ext cx="4898571" cy="2730242"/>
          </a:xfrm>
          <a:prstGeom prst="rect">
            <a:avLst/>
          </a:prstGeom>
        </p:spPr>
      </p:pic>
    </p:spTree>
    <p:extLst>
      <p:ext uri="{BB962C8B-B14F-4D97-AF65-F5344CB8AC3E}">
        <p14:creationId xmlns:p14="http://schemas.microsoft.com/office/powerpoint/2010/main" val="113255251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67ED8-80F5-6803-2417-D832C08ADA7A}"/>
            </a:ext>
          </a:extLst>
        </p:cNvPr>
        <p:cNvGrpSpPr/>
        <p:nvPr/>
      </p:nvGrpSpPr>
      <p:grpSpPr>
        <a:xfrm>
          <a:off x="0" y="0"/>
          <a:ext cx="0" cy="0"/>
          <a:chOff x="0" y="0"/>
          <a:chExt cx="0" cy="0"/>
        </a:xfrm>
      </p:grpSpPr>
      <p:sp>
        <p:nvSpPr>
          <p:cNvPr id="4" name="Google Shape;112;p27">
            <a:extLst>
              <a:ext uri="{FF2B5EF4-FFF2-40B4-BE49-F238E27FC236}">
                <a16:creationId xmlns:a16="http://schemas.microsoft.com/office/drawing/2014/main" id="{58DACC9A-D8F4-E855-B454-7D18C13ADF44}"/>
              </a:ext>
            </a:extLst>
          </p:cNvPr>
          <p:cNvSpPr txBox="1">
            <a:spLocks noGrp="1"/>
          </p:cNvSpPr>
          <p:nvPr>
            <p:ph type="title"/>
          </p:nvPr>
        </p:nvSpPr>
        <p:spPr>
          <a:xfrm>
            <a:off x="0" y="0"/>
            <a:ext cx="9144000" cy="490294"/>
          </a:xfrm>
          <a:prstGeom prst="rect">
            <a:avLst/>
          </a:prstGeom>
          <a:solidFill>
            <a:srgbClr val="1D3E81"/>
          </a:solidFill>
        </p:spPr>
        <p:txBody>
          <a:bodyPr>
            <a:normAutofit/>
          </a:bodyPr>
          <a:lstStyle>
            <a:lvl1pPr algn="ctr">
              <a:defRPr sz="2600">
                <a:solidFill>
                  <a:srgbClr val="FBFFFF"/>
                </a:solidFill>
                <a:latin typeface="Helvetica Neue"/>
                <a:ea typeface="Helvetica Neue"/>
                <a:cs typeface="Helvetica Neue"/>
                <a:sym typeface="Helvetica Neue"/>
              </a:defRPr>
            </a:lvl1pPr>
          </a:lstStyle>
          <a:p>
            <a:pPr algn="l"/>
            <a:r>
              <a:rPr lang="en-US" sz="2400" dirty="0"/>
              <a:t>Coastal Resiliency Solution Options that Work</a:t>
            </a:r>
            <a:endParaRPr sz="2400" dirty="0"/>
          </a:p>
        </p:txBody>
      </p:sp>
      <p:pic>
        <p:nvPicPr>
          <p:cNvPr id="5" name="Picture 2" descr="Winthrop Massachusetts Homepage">
            <a:extLst>
              <a:ext uri="{FF2B5EF4-FFF2-40B4-BE49-F238E27FC236}">
                <a16:creationId xmlns:a16="http://schemas.microsoft.com/office/drawing/2014/main" id="{5CA6D726-5C56-F8A6-FB2D-947489BB27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6327" y="18968"/>
            <a:ext cx="1875097" cy="435244"/>
          </a:xfrm>
          <a:prstGeom prst="rect">
            <a:avLst/>
          </a:prstGeom>
          <a:solidFill>
            <a:schemeClr val="bg1"/>
          </a:solidFill>
        </p:spPr>
      </p:pic>
      <p:sp>
        <p:nvSpPr>
          <p:cNvPr id="19" name="Slide Number Placeholder 18">
            <a:extLst>
              <a:ext uri="{FF2B5EF4-FFF2-40B4-BE49-F238E27FC236}">
                <a16:creationId xmlns:a16="http://schemas.microsoft.com/office/drawing/2014/main" id="{996B34D5-B2B1-FE11-539C-A160FE496598}"/>
              </a:ext>
            </a:extLst>
          </p:cNvPr>
          <p:cNvSpPr>
            <a:spLocks noGrp="1"/>
          </p:cNvSpPr>
          <p:nvPr>
            <p:ph type="sldNum" sz="quarter" idx="2"/>
          </p:nvPr>
        </p:nvSpPr>
        <p:spPr>
          <a:xfrm>
            <a:off x="8730114" y="4801448"/>
            <a:ext cx="222514" cy="204096"/>
          </a:xfrm>
        </p:spPr>
        <p:txBody>
          <a:bodyPr>
            <a:normAutofit fontScale="92500" lnSpcReduction="10000"/>
          </a:bodyPr>
          <a:lstStyle/>
          <a:p>
            <a:fld id="{86CB4B4D-7CA3-9044-876B-883B54F8677D}" type="slidenum">
              <a:rPr lang="en-US" smtClean="0"/>
              <a:t>11</a:t>
            </a:fld>
            <a:endParaRPr lang="en-US" dirty="0"/>
          </a:p>
        </p:txBody>
      </p:sp>
      <p:pic>
        <p:nvPicPr>
          <p:cNvPr id="12" name="Picture 11" descr="A blue and white text on a blue background&#10;&#10;Description automatically generated">
            <a:extLst>
              <a:ext uri="{FF2B5EF4-FFF2-40B4-BE49-F238E27FC236}">
                <a16:creationId xmlns:a16="http://schemas.microsoft.com/office/drawing/2014/main" id="{0062C1CA-2612-6063-A82A-194073924B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151" y="658931"/>
            <a:ext cx="4572001" cy="2278745"/>
          </a:xfrm>
          <a:prstGeom prst="rect">
            <a:avLst/>
          </a:prstGeom>
        </p:spPr>
      </p:pic>
      <p:pic>
        <p:nvPicPr>
          <p:cNvPr id="3" name="Picture 2" descr="A beach erosion and a beach&#10;&#10;Description automatically generated with medium confidence">
            <a:extLst>
              <a:ext uri="{FF2B5EF4-FFF2-40B4-BE49-F238E27FC236}">
                <a16:creationId xmlns:a16="http://schemas.microsoft.com/office/drawing/2014/main" id="{7280C3A9-3BA3-E08B-498A-12C5D42A82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0737" y="2107722"/>
            <a:ext cx="5007429" cy="2657644"/>
          </a:xfrm>
          <a:prstGeom prst="rect">
            <a:avLst/>
          </a:prstGeom>
        </p:spPr>
      </p:pic>
    </p:spTree>
    <p:extLst>
      <p:ext uri="{BB962C8B-B14F-4D97-AF65-F5344CB8AC3E}">
        <p14:creationId xmlns:p14="http://schemas.microsoft.com/office/powerpoint/2010/main" val="308835538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F9820-93B0-B0C6-A5E2-BCF96C4580CC}"/>
            </a:ext>
          </a:extLst>
        </p:cNvPr>
        <p:cNvGrpSpPr/>
        <p:nvPr/>
      </p:nvGrpSpPr>
      <p:grpSpPr>
        <a:xfrm>
          <a:off x="0" y="0"/>
          <a:ext cx="0" cy="0"/>
          <a:chOff x="0" y="0"/>
          <a:chExt cx="0" cy="0"/>
        </a:xfrm>
      </p:grpSpPr>
      <p:sp>
        <p:nvSpPr>
          <p:cNvPr id="4" name="Google Shape;112;p27">
            <a:extLst>
              <a:ext uri="{FF2B5EF4-FFF2-40B4-BE49-F238E27FC236}">
                <a16:creationId xmlns:a16="http://schemas.microsoft.com/office/drawing/2014/main" id="{C4B93DCB-A0BD-D6D2-6A15-7625916424F0}"/>
              </a:ext>
            </a:extLst>
          </p:cNvPr>
          <p:cNvSpPr txBox="1">
            <a:spLocks noGrp="1"/>
          </p:cNvSpPr>
          <p:nvPr>
            <p:ph type="title"/>
          </p:nvPr>
        </p:nvSpPr>
        <p:spPr>
          <a:xfrm>
            <a:off x="0" y="0"/>
            <a:ext cx="9144000" cy="490294"/>
          </a:xfrm>
          <a:prstGeom prst="rect">
            <a:avLst/>
          </a:prstGeom>
          <a:solidFill>
            <a:srgbClr val="1D3E81"/>
          </a:solidFill>
        </p:spPr>
        <p:txBody>
          <a:bodyPr>
            <a:normAutofit/>
          </a:bodyPr>
          <a:lstStyle>
            <a:lvl1pPr algn="ctr">
              <a:defRPr sz="2600">
                <a:solidFill>
                  <a:srgbClr val="FBFFFF"/>
                </a:solidFill>
                <a:latin typeface="Helvetica Neue"/>
                <a:ea typeface="Helvetica Neue"/>
                <a:cs typeface="Helvetica Neue"/>
                <a:sym typeface="Helvetica Neue"/>
              </a:defRPr>
            </a:lvl1pPr>
          </a:lstStyle>
          <a:p>
            <a:pPr algn="l"/>
            <a:r>
              <a:rPr lang="en-US" sz="2400" dirty="0"/>
              <a:t>Coastal Resiliency Solution Options that Work</a:t>
            </a:r>
            <a:endParaRPr sz="2400" dirty="0"/>
          </a:p>
        </p:txBody>
      </p:sp>
      <p:pic>
        <p:nvPicPr>
          <p:cNvPr id="5" name="Picture 2" descr="Winthrop Massachusetts Homepage">
            <a:extLst>
              <a:ext uri="{FF2B5EF4-FFF2-40B4-BE49-F238E27FC236}">
                <a16:creationId xmlns:a16="http://schemas.microsoft.com/office/drawing/2014/main" id="{70FD7BED-575F-8322-8D48-BB9822AEFD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6327" y="18968"/>
            <a:ext cx="1875097" cy="435244"/>
          </a:xfrm>
          <a:prstGeom prst="rect">
            <a:avLst/>
          </a:prstGeom>
          <a:solidFill>
            <a:schemeClr val="bg1"/>
          </a:solidFill>
        </p:spPr>
      </p:pic>
      <p:sp>
        <p:nvSpPr>
          <p:cNvPr id="19" name="Slide Number Placeholder 18">
            <a:extLst>
              <a:ext uri="{FF2B5EF4-FFF2-40B4-BE49-F238E27FC236}">
                <a16:creationId xmlns:a16="http://schemas.microsoft.com/office/drawing/2014/main" id="{1E0764AD-108A-3942-3CA4-BA0FA9F6D287}"/>
              </a:ext>
            </a:extLst>
          </p:cNvPr>
          <p:cNvSpPr>
            <a:spLocks noGrp="1"/>
          </p:cNvSpPr>
          <p:nvPr>
            <p:ph type="sldNum" sz="quarter" idx="2"/>
          </p:nvPr>
        </p:nvSpPr>
        <p:spPr>
          <a:xfrm>
            <a:off x="8730114" y="4801448"/>
            <a:ext cx="222514" cy="204096"/>
          </a:xfrm>
        </p:spPr>
        <p:txBody>
          <a:bodyPr>
            <a:normAutofit fontScale="92500" lnSpcReduction="10000"/>
          </a:bodyPr>
          <a:lstStyle/>
          <a:p>
            <a:fld id="{86CB4B4D-7CA3-9044-876B-883B54F8677D}" type="slidenum">
              <a:rPr lang="en-US" smtClean="0"/>
              <a:t>12</a:t>
            </a:fld>
            <a:endParaRPr lang="en-US" dirty="0"/>
          </a:p>
        </p:txBody>
      </p:sp>
      <p:pic>
        <p:nvPicPr>
          <p:cNvPr id="6" name="Picture 5" descr="A blue and white text on a blue background&#10;&#10;Description automatically generated">
            <a:extLst>
              <a:ext uri="{FF2B5EF4-FFF2-40B4-BE49-F238E27FC236}">
                <a16:creationId xmlns:a16="http://schemas.microsoft.com/office/drawing/2014/main" id="{C992A6A2-8C67-F0A1-D6EB-A7A469CF36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99" y="595087"/>
            <a:ext cx="4793993" cy="2700212"/>
          </a:xfrm>
          <a:prstGeom prst="rect">
            <a:avLst/>
          </a:prstGeom>
        </p:spPr>
      </p:pic>
      <p:pic>
        <p:nvPicPr>
          <p:cNvPr id="8" name="Picture 7" descr="A close-up of a seawall&#10;&#10;Description automatically generated">
            <a:extLst>
              <a:ext uri="{FF2B5EF4-FFF2-40B4-BE49-F238E27FC236}">
                <a16:creationId xmlns:a16="http://schemas.microsoft.com/office/drawing/2014/main" id="{78369B2E-58F2-8A97-568A-F15842A6CA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3600" y="2114828"/>
            <a:ext cx="4279027" cy="2462203"/>
          </a:xfrm>
          <a:prstGeom prst="rect">
            <a:avLst/>
          </a:prstGeom>
        </p:spPr>
      </p:pic>
    </p:spTree>
    <p:extLst>
      <p:ext uri="{BB962C8B-B14F-4D97-AF65-F5344CB8AC3E}">
        <p14:creationId xmlns:p14="http://schemas.microsoft.com/office/powerpoint/2010/main" val="235946089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1F6C4-376D-E632-01CE-810017258674}"/>
            </a:ext>
          </a:extLst>
        </p:cNvPr>
        <p:cNvGrpSpPr/>
        <p:nvPr/>
      </p:nvGrpSpPr>
      <p:grpSpPr>
        <a:xfrm>
          <a:off x="0" y="0"/>
          <a:ext cx="0" cy="0"/>
          <a:chOff x="0" y="0"/>
          <a:chExt cx="0" cy="0"/>
        </a:xfrm>
      </p:grpSpPr>
      <p:sp>
        <p:nvSpPr>
          <p:cNvPr id="4" name="Google Shape;112;p27">
            <a:extLst>
              <a:ext uri="{FF2B5EF4-FFF2-40B4-BE49-F238E27FC236}">
                <a16:creationId xmlns:a16="http://schemas.microsoft.com/office/drawing/2014/main" id="{E1811FDE-0F11-8A44-3981-539E3C2E3267}"/>
              </a:ext>
            </a:extLst>
          </p:cNvPr>
          <p:cNvSpPr txBox="1">
            <a:spLocks noGrp="1"/>
          </p:cNvSpPr>
          <p:nvPr>
            <p:ph type="title"/>
          </p:nvPr>
        </p:nvSpPr>
        <p:spPr>
          <a:xfrm>
            <a:off x="0" y="0"/>
            <a:ext cx="9144000" cy="490294"/>
          </a:xfrm>
          <a:prstGeom prst="rect">
            <a:avLst/>
          </a:prstGeom>
          <a:solidFill>
            <a:srgbClr val="1D3E81"/>
          </a:solidFill>
        </p:spPr>
        <p:txBody>
          <a:bodyPr>
            <a:normAutofit/>
          </a:bodyPr>
          <a:lstStyle>
            <a:lvl1pPr algn="ctr">
              <a:defRPr sz="2600">
                <a:solidFill>
                  <a:srgbClr val="FBFFFF"/>
                </a:solidFill>
                <a:latin typeface="Helvetica Neue"/>
                <a:ea typeface="Helvetica Neue"/>
                <a:cs typeface="Helvetica Neue"/>
                <a:sym typeface="Helvetica Neue"/>
              </a:defRPr>
            </a:lvl1pPr>
          </a:lstStyle>
          <a:p>
            <a:pPr algn="l"/>
            <a:r>
              <a:rPr lang="en-US" sz="2400" dirty="0"/>
              <a:t>Coastal Resiliency Solution Options that Work</a:t>
            </a:r>
            <a:endParaRPr sz="2400" dirty="0"/>
          </a:p>
        </p:txBody>
      </p:sp>
      <p:pic>
        <p:nvPicPr>
          <p:cNvPr id="5" name="Picture 2" descr="Winthrop Massachusetts Homepage">
            <a:extLst>
              <a:ext uri="{FF2B5EF4-FFF2-40B4-BE49-F238E27FC236}">
                <a16:creationId xmlns:a16="http://schemas.microsoft.com/office/drawing/2014/main" id="{EB5B41AC-BDB7-5879-EEFD-A9D05F8F83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6327" y="18968"/>
            <a:ext cx="1875097" cy="435244"/>
          </a:xfrm>
          <a:prstGeom prst="rect">
            <a:avLst/>
          </a:prstGeom>
          <a:solidFill>
            <a:schemeClr val="bg1"/>
          </a:solidFill>
        </p:spPr>
      </p:pic>
      <p:sp>
        <p:nvSpPr>
          <p:cNvPr id="19" name="Slide Number Placeholder 18">
            <a:extLst>
              <a:ext uri="{FF2B5EF4-FFF2-40B4-BE49-F238E27FC236}">
                <a16:creationId xmlns:a16="http://schemas.microsoft.com/office/drawing/2014/main" id="{2F40F390-F856-85AC-5106-56E96B3C1337}"/>
              </a:ext>
            </a:extLst>
          </p:cNvPr>
          <p:cNvSpPr>
            <a:spLocks noGrp="1"/>
          </p:cNvSpPr>
          <p:nvPr>
            <p:ph type="sldNum" sz="quarter" idx="2"/>
          </p:nvPr>
        </p:nvSpPr>
        <p:spPr>
          <a:xfrm>
            <a:off x="8730114" y="4801448"/>
            <a:ext cx="222514" cy="204096"/>
          </a:xfrm>
        </p:spPr>
        <p:txBody>
          <a:bodyPr>
            <a:normAutofit fontScale="92500" lnSpcReduction="10000"/>
          </a:bodyPr>
          <a:lstStyle/>
          <a:p>
            <a:fld id="{86CB4B4D-7CA3-9044-876B-883B54F8677D}" type="slidenum">
              <a:rPr lang="en-US" smtClean="0"/>
              <a:t>13</a:t>
            </a:fld>
            <a:endParaRPr lang="en-US" dirty="0"/>
          </a:p>
        </p:txBody>
      </p:sp>
      <p:pic>
        <p:nvPicPr>
          <p:cNvPr id="3" name="Picture 2" descr="A blue and white text on a blue background&#10;&#10;Description automatically generated">
            <a:extLst>
              <a:ext uri="{FF2B5EF4-FFF2-40B4-BE49-F238E27FC236}">
                <a16:creationId xmlns:a16="http://schemas.microsoft.com/office/drawing/2014/main" id="{D9213CE7-B658-EBEE-FD7C-A09A011DC4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0" y="635437"/>
            <a:ext cx="5689600" cy="2783504"/>
          </a:xfrm>
          <a:prstGeom prst="rect">
            <a:avLst/>
          </a:prstGeom>
        </p:spPr>
      </p:pic>
      <p:pic>
        <p:nvPicPr>
          <p:cNvPr id="9" name="Picture 8" descr="A group of people standing on rocks&#10;&#10;Description automatically generated">
            <a:extLst>
              <a:ext uri="{FF2B5EF4-FFF2-40B4-BE49-F238E27FC236}">
                <a16:creationId xmlns:a16="http://schemas.microsoft.com/office/drawing/2014/main" id="{B5DA15AB-AF25-1FBC-42E1-C14F70B455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3805" y="2027188"/>
            <a:ext cx="4607567" cy="2738177"/>
          </a:xfrm>
          <a:prstGeom prst="rect">
            <a:avLst/>
          </a:prstGeom>
        </p:spPr>
      </p:pic>
    </p:spTree>
    <p:extLst>
      <p:ext uri="{BB962C8B-B14F-4D97-AF65-F5344CB8AC3E}">
        <p14:creationId xmlns:p14="http://schemas.microsoft.com/office/powerpoint/2010/main" val="153471792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09484-820E-14E2-A11B-591071C1669D}"/>
            </a:ext>
          </a:extLst>
        </p:cNvPr>
        <p:cNvGrpSpPr/>
        <p:nvPr/>
      </p:nvGrpSpPr>
      <p:grpSpPr>
        <a:xfrm>
          <a:off x="0" y="0"/>
          <a:ext cx="0" cy="0"/>
          <a:chOff x="0" y="0"/>
          <a:chExt cx="0" cy="0"/>
        </a:xfrm>
      </p:grpSpPr>
      <p:sp>
        <p:nvSpPr>
          <p:cNvPr id="4" name="Google Shape;112;p27">
            <a:extLst>
              <a:ext uri="{FF2B5EF4-FFF2-40B4-BE49-F238E27FC236}">
                <a16:creationId xmlns:a16="http://schemas.microsoft.com/office/drawing/2014/main" id="{A0AAA461-C28F-56A8-7886-B152D187CFA3}"/>
              </a:ext>
            </a:extLst>
          </p:cNvPr>
          <p:cNvSpPr txBox="1">
            <a:spLocks noGrp="1"/>
          </p:cNvSpPr>
          <p:nvPr>
            <p:ph type="title"/>
          </p:nvPr>
        </p:nvSpPr>
        <p:spPr>
          <a:xfrm>
            <a:off x="0" y="0"/>
            <a:ext cx="9144000" cy="490294"/>
          </a:xfrm>
          <a:prstGeom prst="rect">
            <a:avLst/>
          </a:prstGeom>
          <a:solidFill>
            <a:srgbClr val="1D3E81"/>
          </a:solidFill>
        </p:spPr>
        <p:txBody>
          <a:bodyPr>
            <a:normAutofit/>
          </a:bodyPr>
          <a:lstStyle>
            <a:lvl1pPr algn="ctr">
              <a:defRPr sz="2600">
                <a:solidFill>
                  <a:srgbClr val="FBFFFF"/>
                </a:solidFill>
                <a:latin typeface="Helvetica Neue"/>
                <a:ea typeface="Helvetica Neue"/>
                <a:cs typeface="Helvetica Neue"/>
                <a:sym typeface="Helvetica Neue"/>
              </a:defRPr>
            </a:lvl1pPr>
          </a:lstStyle>
          <a:p>
            <a:pPr algn="l"/>
            <a:r>
              <a:rPr lang="en-US" sz="2400" dirty="0"/>
              <a:t>Coastal Resiliency Solution Options that Work</a:t>
            </a:r>
            <a:endParaRPr sz="2400" dirty="0"/>
          </a:p>
        </p:txBody>
      </p:sp>
      <p:pic>
        <p:nvPicPr>
          <p:cNvPr id="5" name="Picture 2" descr="Winthrop Massachusetts Homepage">
            <a:extLst>
              <a:ext uri="{FF2B5EF4-FFF2-40B4-BE49-F238E27FC236}">
                <a16:creationId xmlns:a16="http://schemas.microsoft.com/office/drawing/2014/main" id="{2097C930-F82B-407F-B742-A267A5CE12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6327" y="18968"/>
            <a:ext cx="1875097" cy="435244"/>
          </a:xfrm>
          <a:prstGeom prst="rect">
            <a:avLst/>
          </a:prstGeom>
          <a:solidFill>
            <a:schemeClr val="bg1"/>
          </a:solidFill>
        </p:spPr>
      </p:pic>
      <p:sp>
        <p:nvSpPr>
          <p:cNvPr id="19" name="Slide Number Placeholder 18">
            <a:extLst>
              <a:ext uri="{FF2B5EF4-FFF2-40B4-BE49-F238E27FC236}">
                <a16:creationId xmlns:a16="http://schemas.microsoft.com/office/drawing/2014/main" id="{F617E00E-26BC-EF8B-44C5-D9C8C676E0B5}"/>
              </a:ext>
            </a:extLst>
          </p:cNvPr>
          <p:cNvSpPr>
            <a:spLocks noGrp="1"/>
          </p:cNvSpPr>
          <p:nvPr>
            <p:ph type="sldNum" sz="quarter" idx="2"/>
          </p:nvPr>
        </p:nvSpPr>
        <p:spPr>
          <a:xfrm>
            <a:off x="8730114" y="4801448"/>
            <a:ext cx="222514" cy="204096"/>
          </a:xfrm>
        </p:spPr>
        <p:txBody>
          <a:bodyPr>
            <a:normAutofit fontScale="92500" lnSpcReduction="10000"/>
          </a:bodyPr>
          <a:lstStyle/>
          <a:p>
            <a:fld id="{86CB4B4D-7CA3-9044-876B-883B54F8677D}" type="slidenum">
              <a:rPr lang="en-US" smtClean="0"/>
              <a:t>14</a:t>
            </a:fld>
            <a:endParaRPr lang="en-US" dirty="0"/>
          </a:p>
        </p:txBody>
      </p:sp>
      <p:pic>
        <p:nvPicPr>
          <p:cNvPr id="3" name="Picture 2" descr="A blue and white text on a blue background&#10;&#10;Description automatically generated">
            <a:extLst>
              <a:ext uri="{FF2B5EF4-FFF2-40B4-BE49-F238E27FC236}">
                <a16:creationId xmlns:a16="http://schemas.microsoft.com/office/drawing/2014/main" id="{CF693CCD-6E5F-1260-4A7A-4651F21E38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172" y="599173"/>
            <a:ext cx="5200934" cy="2739113"/>
          </a:xfrm>
          <a:prstGeom prst="rect">
            <a:avLst/>
          </a:prstGeom>
        </p:spPr>
      </p:pic>
      <p:pic>
        <p:nvPicPr>
          <p:cNvPr id="9" name="Picture 8" descr="A close-up of a map&#10;&#10;Description automatically generated">
            <a:extLst>
              <a:ext uri="{FF2B5EF4-FFF2-40B4-BE49-F238E27FC236}">
                <a16:creationId xmlns:a16="http://schemas.microsoft.com/office/drawing/2014/main" id="{37761741-7C95-D3F5-15E7-D9F81B8728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5656" y="2129155"/>
            <a:ext cx="4745163" cy="2529931"/>
          </a:xfrm>
          <a:prstGeom prst="rect">
            <a:avLst/>
          </a:prstGeom>
        </p:spPr>
      </p:pic>
    </p:spTree>
    <p:extLst>
      <p:ext uri="{BB962C8B-B14F-4D97-AF65-F5344CB8AC3E}">
        <p14:creationId xmlns:p14="http://schemas.microsoft.com/office/powerpoint/2010/main" val="182982613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7BAF7-B55A-1437-E854-D10FB2B0FE56}"/>
            </a:ext>
          </a:extLst>
        </p:cNvPr>
        <p:cNvGrpSpPr/>
        <p:nvPr/>
      </p:nvGrpSpPr>
      <p:grpSpPr>
        <a:xfrm>
          <a:off x="0" y="0"/>
          <a:ext cx="0" cy="0"/>
          <a:chOff x="0" y="0"/>
          <a:chExt cx="0" cy="0"/>
        </a:xfrm>
      </p:grpSpPr>
      <p:sp>
        <p:nvSpPr>
          <p:cNvPr id="4" name="Google Shape;112;p27">
            <a:extLst>
              <a:ext uri="{FF2B5EF4-FFF2-40B4-BE49-F238E27FC236}">
                <a16:creationId xmlns:a16="http://schemas.microsoft.com/office/drawing/2014/main" id="{F1CBA0BD-B5D1-600A-9C9D-C052C8FFC434}"/>
              </a:ext>
            </a:extLst>
          </p:cNvPr>
          <p:cNvSpPr txBox="1">
            <a:spLocks noGrp="1"/>
          </p:cNvSpPr>
          <p:nvPr>
            <p:ph type="title"/>
          </p:nvPr>
        </p:nvSpPr>
        <p:spPr>
          <a:xfrm>
            <a:off x="0" y="0"/>
            <a:ext cx="9144000" cy="490294"/>
          </a:xfrm>
          <a:prstGeom prst="rect">
            <a:avLst/>
          </a:prstGeom>
          <a:solidFill>
            <a:srgbClr val="1D3E81"/>
          </a:solidFill>
        </p:spPr>
        <p:txBody>
          <a:bodyPr>
            <a:normAutofit/>
          </a:bodyPr>
          <a:lstStyle>
            <a:lvl1pPr algn="ctr">
              <a:defRPr sz="2600">
                <a:solidFill>
                  <a:srgbClr val="FBFFFF"/>
                </a:solidFill>
                <a:latin typeface="Helvetica Neue"/>
                <a:ea typeface="Helvetica Neue"/>
                <a:cs typeface="Helvetica Neue"/>
                <a:sym typeface="Helvetica Neue"/>
              </a:defRPr>
            </a:lvl1pPr>
          </a:lstStyle>
          <a:p>
            <a:pPr algn="l"/>
            <a:r>
              <a:rPr lang="en-US" sz="2400" dirty="0"/>
              <a:t>Coastal Resiliency Solution Options that Work</a:t>
            </a:r>
            <a:endParaRPr sz="2400" dirty="0"/>
          </a:p>
        </p:txBody>
      </p:sp>
      <p:pic>
        <p:nvPicPr>
          <p:cNvPr id="5" name="Picture 2" descr="Winthrop Massachusetts Homepage">
            <a:extLst>
              <a:ext uri="{FF2B5EF4-FFF2-40B4-BE49-F238E27FC236}">
                <a16:creationId xmlns:a16="http://schemas.microsoft.com/office/drawing/2014/main" id="{ACF464EB-A1B1-9F32-23F5-4B42CE2C25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6327" y="18968"/>
            <a:ext cx="1875097" cy="435244"/>
          </a:xfrm>
          <a:prstGeom prst="rect">
            <a:avLst/>
          </a:prstGeom>
          <a:solidFill>
            <a:schemeClr val="bg1"/>
          </a:solidFill>
        </p:spPr>
      </p:pic>
      <p:sp>
        <p:nvSpPr>
          <p:cNvPr id="19" name="Slide Number Placeholder 18">
            <a:extLst>
              <a:ext uri="{FF2B5EF4-FFF2-40B4-BE49-F238E27FC236}">
                <a16:creationId xmlns:a16="http://schemas.microsoft.com/office/drawing/2014/main" id="{F0DCB1E7-36C7-4162-C76B-8CF4C8602D5A}"/>
              </a:ext>
            </a:extLst>
          </p:cNvPr>
          <p:cNvSpPr>
            <a:spLocks noGrp="1"/>
          </p:cNvSpPr>
          <p:nvPr>
            <p:ph type="sldNum" sz="quarter" idx="2"/>
          </p:nvPr>
        </p:nvSpPr>
        <p:spPr>
          <a:xfrm>
            <a:off x="8730114" y="4801448"/>
            <a:ext cx="222514" cy="204096"/>
          </a:xfrm>
        </p:spPr>
        <p:txBody>
          <a:bodyPr>
            <a:normAutofit fontScale="92500" lnSpcReduction="10000"/>
          </a:bodyPr>
          <a:lstStyle/>
          <a:p>
            <a:fld id="{86CB4B4D-7CA3-9044-876B-883B54F8677D}" type="slidenum">
              <a:rPr lang="en-US" smtClean="0"/>
              <a:t>15</a:t>
            </a:fld>
            <a:endParaRPr lang="en-US" dirty="0"/>
          </a:p>
        </p:txBody>
      </p:sp>
      <p:pic>
        <p:nvPicPr>
          <p:cNvPr id="6" name="Picture 5" descr="A blue and white text on a blue background&#10;&#10;Description automatically generated">
            <a:extLst>
              <a:ext uri="{FF2B5EF4-FFF2-40B4-BE49-F238E27FC236}">
                <a16:creationId xmlns:a16="http://schemas.microsoft.com/office/drawing/2014/main" id="{461CBA3B-B45D-AA96-8D25-127B9E46ED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0" y="595440"/>
            <a:ext cx="5094514" cy="2514683"/>
          </a:xfrm>
          <a:prstGeom prst="rect">
            <a:avLst/>
          </a:prstGeom>
        </p:spPr>
      </p:pic>
      <p:pic>
        <p:nvPicPr>
          <p:cNvPr id="8" name="Picture 7" descr="A group of images of water and rocks&#10;&#10;Description automatically generated">
            <a:extLst>
              <a:ext uri="{FF2B5EF4-FFF2-40B4-BE49-F238E27FC236}">
                <a16:creationId xmlns:a16="http://schemas.microsoft.com/office/drawing/2014/main" id="{9AAC70B1-3016-AA23-4EDF-FFE3EB1F5D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9828" y="2210918"/>
            <a:ext cx="4622800" cy="2253031"/>
          </a:xfrm>
          <a:prstGeom prst="rect">
            <a:avLst/>
          </a:prstGeom>
        </p:spPr>
      </p:pic>
    </p:spTree>
    <p:extLst>
      <p:ext uri="{BB962C8B-B14F-4D97-AF65-F5344CB8AC3E}">
        <p14:creationId xmlns:p14="http://schemas.microsoft.com/office/powerpoint/2010/main" val="75072906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Google Shape;208;p40"/>
          <p:cNvSpPr txBox="1"/>
          <p:nvPr/>
        </p:nvSpPr>
        <p:spPr>
          <a:xfrm>
            <a:off x="87740" y="605098"/>
            <a:ext cx="652091" cy="376996"/>
          </a:xfrm>
          <a:prstGeom prst="rect">
            <a:avLst/>
          </a:prstGeom>
          <a:solidFill>
            <a:schemeClr val="tx1"/>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000" dirty="0">
                <a:solidFill>
                  <a:schemeClr val="bg1"/>
                </a:solidFill>
              </a:rPr>
              <a:t>Project</a:t>
            </a:r>
          </a:p>
          <a:p>
            <a:pPr algn="ctr">
              <a:buSzPct val="100000"/>
              <a:defRPr sz="1700">
                <a:latin typeface="+mn-lt"/>
                <a:ea typeface="+mn-ea"/>
                <a:cs typeface="+mn-cs"/>
                <a:sym typeface="Arial"/>
              </a:defRPr>
            </a:pPr>
            <a:r>
              <a:rPr lang="en-US" sz="1000" dirty="0">
                <a:solidFill>
                  <a:schemeClr val="bg1"/>
                </a:solidFill>
              </a:rPr>
              <a:t>Phase</a:t>
            </a:r>
            <a:endParaRPr sz="1000" dirty="0">
              <a:solidFill>
                <a:schemeClr val="bg1"/>
              </a:solidFill>
            </a:endParaRPr>
          </a:p>
        </p:txBody>
      </p:sp>
      <p:sp>
        <p:nvSpPr>
          <p:cNvPr id="4" name="Google Shape;112;p27">
            <a:extLst>
              <a:ext uri="{FF2B5EF4-FFF2-40B4-BE49-F238E27FC236}">
                <a16:creationId xmlns:a16="http://schemas.microsoft.com/office/drawing/2014/main" id="{07661CDE-6E9C-9E19-36AA-EC68D978DE77}"/>
              </a:ext>
            </a:extLst>
          </p:cNvPr>
          <p:cNvSpPr txBox="1">
            <a:spLocks noGrp="1"/>
          </p:cNvSpPr>
          <p:nvPr>
            <p:ph type="title"/>
          </p:nvPr>
        </p:nvSpPr>
        <p:spPr>
          <a:xfrm>
            <a:off x="0" y="0"/>
            <a:ext cx="9144000" cy="490294"/>
          </a:xfrm>
          <a:prstGeom prst="rect">
            <a:avLst/>
          </a:prstGeom>
          <a:solidFill>
            <a:srgbClr val="1D3E81"/>
          </a:solidFill>
        </p:spPr>
        <p:txBody>
          <a:bodyPr>
            <a:normAutofit/>
          </a:bodyPr>
          <a:lstStyle>
            <a:lvl1pPr algn="ctr">
              <a:defRPr sz="2600">
                <a:solidFill>
                  <a:srgbClr val="FBFFFF"/>
                </a:solidFill>
                <a:latin typeface="Helvetica Neue"/>
                <a:ea typeface="Helvetica Neue"/>
                <a:cs typeface="Helvetica Neue"/>
                <a:sym typeface="Helvetica Neue"/>
              </a:defRPr>
            </a:lvl1pPr>
          </a:lstStyle>
          <a:p>
            <a:pPr algn="l"/>
            <a:r>
              <a:rPr lang="en-US" sz="2400" dirty="0"/>
              <a:t>Hot Spot #1 – Morton &amp; Banks Streets</a:t>
            </a:r>
            <a:endParaRPr sz="2400" dirty="0"/>
          </a:p>
        </p:txBody>
      </p:sp>
      <p:pic>
        <p:nvPicPr>
          <p:cNvPr id="5" name="Picture 2" descr="Winthrop Massachusetts Homepage">
            <a:extLst>
              <a:ext uri="{FF2B5EF4-FFF2-40B4-BE49-F238E27FC236}">
                <a16:creationId xmlns:a16="http://schemas.microsoft.com/office/drawing/2014/main" id="{A05C9AD2-3518-D07B-B749-0EC5F3B0EF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6327" y="18968"/>
            <a:ext cx="1875097" cy="435244"/>
          </a:xfrm>
          <a:prstGeom prst="rect">
            <a:avLst/>
          </a:prstGeom>
          <a:solidFill>
            <a:schemeClr val="bg1"/>
          </a:solidFill>
        </p:spPr>
      </p:pic>
      <p:cxnSp>
        <p:nvCxnSpPr>
          <p:cNvPr id="3" name="Straight Connector 2">
            <a:extLst>
              <a:ext uri="{FF2B5EF4-FFF2-40B4-BE49-F238E27FC236}">
                <a16:creationId xmlns:a16="http://schemas.microsoft.com/office/drawing/2014/main" id="{7AFBCB16-E044-751B-86EB-920F6AE94CC5}"/>
              </a:ext>
            </a:extLst>
          </p:cNvPr>
          <p:cNvCxnSpPr>
            <a:cxnSpLocks/>
          </p:cNvCxnSpPr>
          <p:nvPr/>
        </p:nvCxnSpPr>
        <p:spPr>
          <a:xfrm>
            <a:off x="1692498" y="797746"/>
            <a:ext cx="7005693" cy="0"/>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sp>
        <p:nvSpPr>
          <p:cNvPr id="6" name="TextBox 5">
            <a:extLst>
              <a:ext uri="{FF2B5EF4-FFF2-40B4-BE49-F238E27FC236}">
                <a16:creationId xmlns:a16="http://schemas.microsoft.com/office/drawing/2014/main" id="{752B96CE-5C4C-3D44-0AAF-478446B68151}"/>
              </a:ext>
            </a:extLst>
          </p:cNvPr>
          <p:cNvSpPr txBox="1"/>
          <p:nvPr/>
        </p:nvSpPr>
        <p:spPr>
          <a:xfrm>
            <a:off x="834960" y="596785"/>
            <a:ext cx="1475978"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solidFill>
                  <a:srgbClr val="26282A"/>
                </a:solidFill>
                <a:ea typeface="Times New Roman" panose="02020603050405020304" pitchFamily="18" charset="0"/>
                <a:cs typeface="Times New Roman" panose="02020603050405020304" pitchFamily="18" charset="0"/>
              </a:rPr>
              <a:t>Investigation / Solution Vetting </a:t>
            </a:r>
            <a:r>
              <a:rPr lang="en-US" sz="1000" dirty="0">
                <a:solidFill>
                  <a:srgbClr val="26282A"/>
                </a:solidFill>
                <a:cs typeface="Times New Roman" panose="02020603050405020304" pitchFamily="18" charset="0"/>
              </a:rPr>
              <a:t>(~60 Days)</a:t>
            </a:r>
            <a:endParaRPr lang="en-US" sz="1000" dirty="0"/>
          </a:p>
        </p:txBody>
      </p:sp>
      <p:sp>
        <p:nvSpPr>
          <p:cNvPr id="15" name="TextBox 14">
            <a:extLst>
              <a:ext uri="{FF2B5EF4-FFF2-40B4-BE49-F238E27FC236}">
                <a16:creationId xmlns:a16="http://schemas.microsoft.com/office/drawing/2014/main" id="{6D7B8AF6-5CC8-45B3-BEF4-A7C29B91C02A}"/>
              </a:ext>
            </a:extLst>
          </p:cNvPr>
          <p:cNvSpPr txBox="1"/>
          <p:nvPr/>
        </p:nvSpPr>
        <p:spPr>
          <a:xfrm>
            <a:off x="2418732" y="605098"/>
            <a:ext cx="1857694"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Initial (30%) Solution Design &amp; Cost Estimate (~120 Days)</a:t>
            </a:r>
          </a:p>
        </p:txBody>
      </p:sp>
      <p:sp>
        <p:nvSpPr>
          <p:cNvPr id="17" name="TextBox 16">
            <a:extLst>
              <a:ext uri="{FF2B5EF4-FFF2-40B4-BE49-F238E27FC236}">
                <a16:creationId xmlns:a16="http://schemas.microsoft.com/office/drawing/2014/main" id="{C5577C8B-7DBE-FB92-1BE7-D858D4A8E803}"/>
              </a:ext>
            </a:extLst>
          </p:cNvPr>
          <p:cNvSpPr txBox="1"/>
          <p:nvPr/>
        </p:nvSpPr>
        <p:spPr>
          <a:xfrm>
            <a:off x="6152261" y="605098"/>
            <a:ext cx="1660247"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Final Design, Engineering &amp; Permitting (~180 Days)</a:t>
            </a:r>
          </a:p>
        </p:txBody>
      </p:sp>
      <p:sp>
        <p:nvSpPr>
          <p:cNvPr id="19" name="TextBox 18">
            <a:extLst>
              <a:ext uri="{FF2B5EF4-FFF2-40B4-BE49-F238E27FC236}">
                <a16:creationId xmlns:a16="http://schemas.microsoft.com/office/drawing/2014/main" id="{CAAAC62D-E112-7790-00B8-D5D365F4E8DA}"/>
              </a:ext>
            </a:extLst>
          </p:cNvPr>
          <p:cNvSpPr txBox="1"/>
          <p:nvPr/>
        </p:nvSpPr>
        <p:spPr>
          <a:xfrm>
            <a:off x="4384220" y="605098"/>
            <a:ext cx="1660247" cy="400110"/>
          </a:xfrm>
          <a:prstGeom prst="rect">
            <a:avLst/>
          </a:prstGeom>
          <a:solidFill>
            <a:srgbClr val="FFFF00"/>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Funding Grant / Debt Exclusion (~60-90 Days)</a:t>
            </a:r>
          </a:p>
        </p:txBody>
      </p:sp>
      <p:sp>
        <p:nvSpPr>
          <p:cNvPr id="21" name="TextBox 20">
            <a:extLst>
              <a:ext uri="{FF2B5EF4-FFF2-40B4-BE49-F238E27FC236}">
                <a16:creationId xmlns:a16="http://schemas.microsoft.com/office/drawing/2014/main" id="{B6D8762F-E627-CB81-488D-10EF3AFCFE23}"/>
              </a:ext>
            </a:extLst>
          </p:cNvPr>
          <p:cNvSpPr txBox="1"/>
          <p:nvPr/>
        </p:nvSpPr>
        <p:spPr>
          <a:xfrm>
            <a:off x="7908812" y="605098"/>
            <a:ext cx="915589"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Construction (~2 Years)</a:t>
            </a:r>
          </a:p>
        </p:txBody>
      </p:sp>
      <p:sp>
        <p:nvSpPr>
          <p:cNvPr id="26" name="TextBox 25">
            <a:extLst>
              <a:ext uri="{FF2B5EF4-FFF2-40B4-BE49-F238E27FC236}">
                <a16:creationId xmlns:a16="http://schemas.microsoft.com/office/drawing/2014/main" id="{778B1235-4781-EFC4-6FAF-81A665FE5A17}"/>
              </a:ext>
            </a:extLst>
          </p:cNvPr>
          <p:cNvSpPr txBox="1"/>
          <p:nvPr/>
        </p:nvSpPr>
        <p:spPr>
          <a:xfrm>
            <a:off x="124919" y="1511556"/>
            <a:ext cx="5263712"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indent="-171450">
              <a:buFont typeface="Arial" panose="020B0604020202020204" pitchFamily="34" charset="0"/>
              <a:buChar char="•"/>
            </a:pPr>
            <a:r>
              <a:rPr lang="en-US" sz="1200" dirty="0"/>
              <a:t>Marsh shoreside and nearby residential and commercial property flood multiple times per year due to both storm surge and rainfall</a:t>
            </a:r>
            <a:br>
              <a:rPr lang="en-US" sz="1200" dirty="0"/>
            </a:br>
            <a:endParaRPr lang="en-US" sz="1200" dirty="0"/>
          </a:p>
          <a:p>
            <a:pPr marL="171450" indent="-171450">
              <a:buFont typeface="Arial" panose="020B0604020202020204" pitchFamily="34" charset="0"/>
              <a:buChar char="•"/>
            </a:pPr>
            <a:r>
              <a:rPr lang="en-US" sz="1200" dirty="0"/>
              <a:t>Increasing risk through 2070 with potential of Marsh transforming into a bay, destroying a key storm surge absorption buffer and wildlife habitat</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Approximately 70 homes impacted/at risk - most/all could be saved by the proposed mitigation(s)</a:t>
            </a:r>
          </a:p>
          <a:p>
            <a:endParaRPr lang="en-US" sz="1200" dirty="0"/>
          </a:p>
        </p:txBody>
      </p:sp>
      <p:sp>
        <p:nvSpPr>
          <p:cNvPr id="27" name="Google Shape;208;p40">
            <a:extLst>
              <a:ext uri="{FF2B5EF4-FFF2-40B4-BE49-F238E27FC236}">
                <a16:creationId xmlns:a16="http://schemas.microsoft.com/office/drawing/2014/main" id="{B1E0E8D2-6134-F9B4-6BD7-FEB1E34A07E5}"/>
              </a:ext>
            </a:extLst>
          </p:cNvPr>
          <p:cNvSpPr txBox="1"/>
          <p:nvPr/>
        </p:nvSpPr>
        <p:spPr>
          <a:xfrm>
            <a:off x="198627" y="1167953"/>
            <a:ext cx="918973" cy="253885"/>
          </a:xfrm>
          <a:prstGeom prst="rect">
            <a:avLst/>
          </a:prstGeom>
          <a:solidFill>
            <a:schemeClr val="accent1">
              <a:lumMod val="20000"/>
              <a:lumOff val="80000"/>
            </a:schemeClr>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200" dirty="0">
                <a:solidFill>
                  <a:schemeClr val="tx1"/>
                </a:solidFill>
              </a:rPr>
              <a:t>SITUATION</a:t>
            </a:r>
            <a:endParaRPr sz="1200" dirty="0">
              <a:solidFill>
                <a:schemeClr val="tx1"/>
              </a:solidFill>
            </a:endParaRPr>
          </a:p>
        </p:txBody>
      </p:sp>
      <p:sp>
        <p:nvSpPr>
          <p:cNvPr id="34" name="TextBox 33">
            <a:extLst>
              <a:ext uri="{FF2B5EF4-FFF2-40B4-BE49-F238E27FC236}">
                <a16:creationId xmlns:a16="http://schemas.microsoft.com/office/drawing/2014/main" id="{64D92169-7A93-ED6F-FED9-95EF22CA5C19}"/>
              </a:ext>
            </a:extLst>
          </p:cNvPr>
          <p:cNvSpPr txBox="1"/>
          <p:nvPr/>
        </p:nvSpPr>
        <p:spPr>
          <a:xfrm>
            <a:off x="171076" y="3635213"/>
            <a:ext cx="8531488"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buFont typeface="Arial" panose="020B0604020202020204" pitchFamily="34" charset="0"/>
              <a:buChar char="•"/>
            </a:pPr>
            <a:r>
              <a:rPr lang="en-US" sz="1200" dirty="0"/>
              <a:t>Reduce risk to sea level rise, storm hazards and rainfall flooding</a:t>
            </a:r>
          </a:p>
          <a:p>
            <a:pPr marL="285750" indent="-285750">
              <a:buFont typeface="Arial" panose="020B0604020202020204" pitchFamily="34" charset="0"/>
              <a:buChar char="•"/>
            </a:pPr>
            <a:r>
              <a:rPr lang="en-US" sz="1200" dirty="0"/>
              <a:t>Minimize erosion</a:t>
            </a:r>
          </a:p>
          <a:p>
            <a:pPr marL="285750" indent="-285750">
              <a:buFont typeface="Arial" panose="020B0604020202020204" pitchFamily="34" charset="0"/>
              <a:buChar char="•"/>
            </a:pPr>
            <a:r>
              <a:rPr lang="en-US" sz="1200" dirty="0"/>
              <a:t>Enhance and expand existing wetlands resources</a:t>
            </a:r>
          </a:p>
          <a:p>
            <a:pPr marL="285750" indent="-285750">
              <a:buFont typeface="Arial" panose="020B0604020202020204" pitchFamily="34" charset="0"/>
              <a:buChar char="•"/>
            </a:pPr>
            <a:r>
              <a:rPr lang="en-US" sz="1200" dirty="0"/>
              <a:t>Increase water quality, stormwater capture and infiltration</a:t>
            </a:r>
          </a:p>
          <a:p>
            <a:pPr marL="285750" indent="-285750">
              <a:buFont typeface="Arial" panose="020B0604020202020204" pitchFamily="34" charset="0"/>
              <a:buChar char="•"/>
            </a:pPr>
            <a:r>
              <a:rPr lang="en-US" sz="1200" dirty="0"/>
              <a:t>Manage Flood Insurance Costs</a:t>
            </a:r>
            <a:br>
              <a:rPr lang="en-US" sz="1200" dirty="0"/>
            </a:br>
            <a:r>
              <a:rPr lang="en-US" sz="1000" i="1" dirty="0"/>
              <a:t>(Note:  Per Heather O’Brien, Friends of Belle Isle Marsh Community Advisory Manager, having our berm become a “Certified Levy System” by the Army Corps of Engineers removes flood insurance requirement (?))</a:t>
            </a:r>
          </a:p>
        </p:txBody>
      </p:sp>
      <p:sp>
        <p:nvSpPr>
          <p:cNvPr id="35" name="Google Shape;208;p40">
            <a:extLst>
              <a:ext uri="{FF2B5EF4-FFF2-40B4-BE49-F238E27FC236}">
                <a16:creationId xmlns:a16="http://schemas.microsoft.com/office/drawing/2014/main" id="{EBDC2BB8-2ADD-5FE1-80F6-7C9FF5A410E1}"/>
              </a:ext>
            </a:extLst>
          </p:cNvPr>
          <p:cNvSpPr txBox="1"/>
          <p:nvPr/>
        </p:nvSpPr>
        <p:spPr>
          <a:xfrm>
            <a:off x="230605" y="3265882"/>
            <a:ext cx="1685282" cy="253885"/>
          </a:xfrm>
          <a:prstGeom prst="rect">
            <a:avLst/>
          </a:prstGeom>
          <a:solidFill>
            <a:schemeClr val="accent1">
              <a:lumMod val="20000"/>
              <a:lumOff val="80000"/>
            </a:schemeClr>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200" dirty="0">
                <a:solidFill>
                  <a:schemeClr val="tx1"/>
                </a:solidFill>
              </a:rPr>
              <a:t>DESIRED OUTCOMES</a:t>
            </a:r>
            <a:endParaRPr sz="1200" dirty="0">
              <a:solidFill>
                <a:schemeClr val="tx1"/>
              </a:solidFill>
            </a:endParaRPr>
          </a:p>
        </p:txBody>
      </p:sp>
      <p:pic>
        <p:nvPicPr>
          <p:cNvPr id="37" name="Picture 36" descr="A map of a city&#10;&#10;Description automatically generated">
            <a:extLst>
              <a:ext uri="{FF2B5EF4-FFF2-40B4-BE49-F238E27FC236}">
                <a16:creationId xmlns:a16="http://schemas.microsoft.com/office/drawing/2014/main" id="{0A937727-EB93-EE32-BD85-4C0D6C9871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0131" y="1429039"/>
            <a:ext cx="3682793" cy="2839801"/>
          </a:xfrm>
          <a:prstGeom prst="rect">
            <a:avLst/>
          </a:prstGeom>
        </p:spPr>
      </p:pic>
      <p:sp>
        <p:nvSpPr>
          <p:cNvPr id="38" name="Slide Number Placeholder 18">
            <a:extLst>
              <a:ext uri="{FF2B5EF4-FFF2-40B4-BE49-F238E27FC236}">
                <a16:creationId xmlns:a16="http://schemas.microsoft.com/office/drawing/2014/main" id="{5342EF49-A18A-3991-ADA6-042C7604CA9F}"/>
              </a:ext>
            </a:extLst>
          </p:cNvPr>
          <p:cNvSpPr>
            <a:spLocks noGrp="1"/>
          </p:cNvSpPr>
          <p:nvPr>
            <p:ph type="sldNum" sz="quarter" idx="2"/>
          </p:nvPr>
        </p:nvSpPr>
        <p:spPr>
          <a:xfrm>
            <a:off x="8730114" y="4724534"/>
            <a:ext cx="222514" cy="204096"/>
          </a:xfrm>
        </p:spPr>
        <p:txBody>
          <a:bodyPr>
            <a:normAutofit fontScale="92500" lnSpcReduction="10000"/>
          </a:bodyPr>
          <a:lstStyle/>
          <a:p>
            <a:fld id="{86CB4B4D-7CA3-9044-876B-883B54F8677D}" type="slidenum">
              <a:rPr lang="en-US" smtClean="0"/>
              <a:t>16</a:t>
            </a:fld>
            <a:endParaRPr lang="en-US"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598B4-CB05-28B6-48F9-5204051105C3}"/>
            </a:ext>
          </a:extLst>
        </p:cNvPr>
        <p:cNvGrpSpPr/>
        <p:nvPr/>
      </p:nvGrpSpPr>
      <p:grpSpPr>
        <a:xfrm>
          <a:off x="0" y="0"/>
          <a:ext cx="0" cy="0"/>
          <a:chOff x="0" y="0"/>
          <a:chExt cx="0" cy="0"/>
        </a:xfrm>
      </p:grpSpPr>
      <p:sp>
        <p:nvSpPr>
          <p:cNvPr id="276" name="Google Shape;208;p40">
            <a:extLst>
              <a:ext uri="{FF2B5EF4-FFF2-40B4-BE49-F238E27FC236}">
                <a16:creationId xmlns:a16="http://schemas.microsoft.com/office/drawing/2014/main" id="{EB5A7B82-04BD-6198-7D0C-19A56B420F02}"/>
              </a:ext>
            </a:extLst>
          </p:cNvPr>
          <p:cNvSpPr txBox="1"/>
          <p:nvPr/>
        </p:nvSpPr>
        <p:spPr>
          <a:xfrm>
            <a:off x="87740" y="605098"/>
            <a:ext cx="652091" cy="376996"/>
          </a:xfrm>
          <a:prstGeom prst="rect">
            <a:avLst/>
          </a:prstGeom>
          <a:solidFill>
            <a:schemeClr val="tx1"/>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000" dirty="0">
                <a:solidFill>
                  <a:schemeClr val="bg1"/>
                </a:solidFill>
              </a:rPr>
              <a:t>Project</a:t>
            </a:r>
          </a:p>
          <a:p>
            <a:pPr algn="ctr">
              <a:buSzPct val="100000"/>
              <a:defRPr sz="1700">
                <a:latin typeface="+mn-lt"/>
                <a:ea typeface="+mn-ea"/>
                <a:cs typeface="+mn-cs"/>
                <a:sym typeface="Arial"/>
              </a:defRPr>
            </a:pPr>
            <a:r>
              <a:rPr lang="en-US" sz="1000" dirty="0">
                <a:solidFill>
                  <a:schemeClr val="bg1"/>
                </a:solidFill>
              </a:rPr>
              <a:t>Phase</a:t>
            </a:r>
            <a:endParaRPr sz="1000" dirty="0">
              <a:solidFill>
                <a:schemeClr val="bg1"/>
              </a:solidFill>
            </a:endParaRPr>
          </a:p>
        </p:txBody>
      </p:sp>
      <p:sp>
        <p:nvSpPr>
          <p:cNvPr id="4" name="Google Shape;112;p27">
            <a:extLst>
              <a:ext uri="{FF2B5EF4-FFF2-40B4-BE49-F238E27FC236}">
                <a16:creationId xmlns:a16="http://schemas.microsoft.com/office/drawing/2014/main" id="{D7FA52E3-56A5-56D6-625E-7D9377C9B4FD}"/>
              </a:ext>
            </a:extLst>
          </p:cNvPr>
          <p:cNvSpPr txBox="1">
            <a:spLocks noGrp="1"/>
          </p:cNvSpPr>
          <p:nvPr>
            <p:ph type="title"/>
          </p:nvPr>
        </p:nvSpPr>
        <p:spPr>
          <a:xfrm>
            <a:off x="0" y="0"/>
            <a:ext cx="9144000" cy="490294"/>
          </a:xfrm>
          <a:prstGeom prst="rect">
            <a:avLst/>
          </a:prstGeom>
          <a:solidFill>
            <a:srgbClr val="1D3E81"/>
          </a:solidFill>
        </p:spPr>
        <p:txBody>
          <a:bodyPr>
            <a:normAutofit/>
          </a:bodyPr>
          <a:lstStyle>
            <a:lvl1pPr algn="ctr">
              <a:defRPr sz="2600">
                <a:solidFill>
                  <a:srgbClr val="FBFFFF"/>
                </a:solidFill>
                <a:latin typeface="Helvetica Neue"/>
                <a:ea typeface="Helvetica Neue"/>
                <a:cs typeface="Helvetica Neue"/>
                <a:sym typeface="Helvetica Neue"/>
              </a:defRPr>
            </a:lvl1pPr>
          </a:lstStyle>
          <a:p>
            <a:pPr algn="l"/>
            <a:r>
              <a:rPr lang="en-US" sz="2400" dirty="0"/>
              <a:t>Hot Spot #1 – Morton &amp; Banks Streets</a:t>
            </a:r>
            <a:endParaRPr sz="2400" dirty="0"/>
          </a:p>
        </p:txBody>
      </p:sp>
      <p:pic>
        <p:nvPicPr>
          <p:cNvPr id="5" name="Picture 2" descr="Winthrop Massachusetts Homepage">
            <a:extLst>
              <a:ext uri="{FF2B5EF4-FFF2-40B4-BE49-F238E27FC236}">
                <a16:creationId xmlns:a16="http://schemas.microsoft.com/office/drawing/2014/main" id="{7B195907-A1F9-6E2D-BC0B-CB9D8F4693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6327" y="18968"/>
            <a:ext cx="1875097" cy="435244"/>
          </a:xfrm>
          <a:prstGeom prst="rect">
            <a:avLst/>
          </a:prstGeom>
          <a:solidFill>
            <a:schemeClr val="bg1"/>
          </a:solidFill>
        </p:spPr>
      </p:pic>
      <p:cxnSp>
        <p:nvCxnSpPr>
          <p:cNvPr id="3" name="Straight Connector 2">
            <a:extLst>
              <a:ext uri="{FF2B5EF4-FFF2-40B4-BE49-F238E27FC236}">
                <a16:creationId xmlns:a16="http://schemas.microsoft.com/office/drawing/2014/main" id="{BF77F532-90A9-2457-6394-E11ECBE776EB}"/>
              </a:ext>
            </a:extLst>
          </p:cNvPr>
          <p:cNvCxnSpPr>
            <a:cxnSpLocks/>
          </p:cNvCxnSpPr>
          <p:nvPr/>
        </p:nvCxnSpPr>
        <p:spPr>
          <a:xfrm>
            <a:off x="1692498" y="797746"/>
            <a:ext cx="7005693" cy="0"/>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sp>
        <p:nvSpPr>
          <p:cNvPr id="6" name="TextBox 5">
            <a:extLst>
              <a:ext uri="{FF2B5EF4-FFF2-40B4-BE49-F238E27FC236}">
                <a16:creationId xmlns:a16="http://schemas.microsoft.com/office/drawing/2014/main" id="{BF7216C6-CCD1-2D0B-93A8-93897B89FDFB}"/>
              </a:ext>
            </a:extLst>
          </p:cNvPr>
          <p:cNvSpPr txBox="1"/>
          <p:nvPr/>
        </p:nvSpPr>
        <p:spPr>
          <a:xfrm>
            <a:off x="834960" y="596785"/>
            <a:ext cx="1475978"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solidFill>
                  <a:srgbClr val="26282A"/>
                </a:solidFill>
                <a:ea typeface="Times New Roman" panose="02020603050405020304" pitchFamily="18" charset="0"/>
                <a:cs typeface="Times New Roman" panose="02020603050405020304" pitchFamily="18" charset="0"/>
              </a:rPr>
              <a:t>Investigation / Solution Vetting </a:t>
            </a:r>
            <a:r>
              <a:rPr lang="en-US" sz="1000" dirty="0">
                <a:solidFill>
                  <a:srgbClr val="26282A"/>
                </a:solidFill>
                <a:cs typeface="Times New Roman" panose="02020603050405020304" pitchFamily="18" charset="0"/>
              </a:rPr>
              <a:t>(~60 Days)</a:t>
            </a:r>
            <a:endParaRPr lang="en-US" sz="1000" dirty="0"/>
          </a:p>
        </p:txBody>
      </p:sp>
      <p:sp>
        <p:nvSpPr>
          <p:cNvPr id="15" name="TextBox 14">
            <a:extLst>
              <a:ext uri="{FF2B5EF4-FFF2-40B4-BE49-F238E27FC236}">
                <a16:creationId xmlns:a16="http://schemas.microsoft.com/office/drawing/2014/main" id="{41D5F183-A09F-7B64-42A0-D124734CA9D4}"/>
              </a:ext>
            </a:extLst>
          </p:cNvPr>
          <p:cNvSpPr txBox="1"/>
          <p:nvPr/>
        </p:nvSpPr>
        <p:spPr>
          <a:xfrm>
            <a:off x="2418732" y="605098"/>
            <a:ext cx="1857694"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Initial (30%) Solution Design &amp; Cost Estimate (~120 Days)</a:t>
            </a:r>
          </a:p>
        </p:txBody>
      </p:sp>
      <p:sp>
        <p:nvSpPr>
          <p:cNvPr id="17" name="TextBox 16">
            <a:extLst>
              <a:ext uri="{FF2B5EF4-FFF2-40B4-BE49-F238E27FC236}">
                <a16:creationId xmlns:a16="http://schemas.microsoft.com/office/drawing/2014/main" id="{CF3C5838-06A6-423A-53E7-3DC3FD0398BF}"/>
              </a:ext>
            </a:extLst>
          </p:cNvPr>
          <p:cNvSpPr txBox="1"/>
          <p:nvPr/>
        </p:nvSpPr>
        <p:spPr>
          <a:xfrm>
            <a:off x="6152261" y="605098"/>
            <a:ext cx="1660247"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Final Design, Engineering &amp; Permitting (~180 Days)</a:t>
            </a:r>
          </a:p>
        </p:txBody>
      </p:sp>
      <p:sp>
        <p:nvSpPr>
          <p:cNvPr id="19" name="TextBox 18">
            <a:extLst>
              <a:ext uri="{FF2B5EF4-FFF2-40B4-BE49-F238E27FC236}">
                <a16:creationId xmlns:a16="http://schemas.microsoft.com/office/drawing/2014/main" id="{171B6D27-ED34-91B4-E937-939FF1CD5AA9}"/>
              </a:ext>
            </a:extLst>
          </p:cNvPr>
          <p:cNvSpPr txBox="1"/>
          <p:nvPr/>
        </p:nvSpPr>
        <p:spPr>
          <a:xfrm>
            <a:off x="4384220" y="605098"/>
            <a:ext cx="1660247" cy="400110"/>
          </a:xfrm>
          <a:prstGeom prst="rect">
            <a:avLst/>
          </a:prstGeom>
          <a:solidFill>
            <a:srgbClr val="FFFF00"/>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Funding Grant / Debt Exclusion (~60-90 Days)</a:t>
            </a:r>
          </a:p>
        </p:txBody>
      </p:sp>
      <p:sp>
        <p:nvSpPr>
          <p:cNvPr id="21" name="TextBox 20">
            <a:extLst>
              <a:ext uri="{FF2B5EF4-FFF2-40B4-BE49-F238E27FC236}">
                <a16:creationId xmlns:a16="http://schemas.microsoft.com/office/drawing/2014/main" id="{5893040E-7ECE-3668-DE33-EE450D57BE46}"/>
              </a:ext>
            </a:extLst>
          </p:cNvPr>
          <p:cNvSpPr txBox="1"/>
          <p:nvPr/>
        </p:nvSpPr>
        <p:spPr>
          <a:xfrm>
            <a:off x="7908812" y="605098"/>
            <a:ext cx="915589"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Construction (~2 Years)</a:t>
            </a:r>
          </a:p>
        </p:txBody>
      </p:sp>
      <p:sp>
        <p:nvSpPr>
          <p:cNvPr id="30" name="Google Shape;208;p40">
            <a:extLst>
              <a:ext uri="{FF2B5EF4-FFF2-40B4-BE49-F238E27FC236}">
                <a16:creationId xmlns:a16="http://schemas.microsoft.com/office/drawing/2014/main" id="{E563E70D-4A43-F05D-A76F-8066715421B8}"/>
              </a:ext>
            </a:extLst>
          </p:cNvPr>
          <p:cNvSpPr txBox="1"/>
          <p:nvPr/>
        </p:nvSpPr>
        <p:spPr>
          <a:xfrm>
            <a:off x="87740" y="1149747"/>
            <a:ext cx="841832" cy="223108"/>
          </a:xfrm>
          <a:prstGeom prst="rect">
            <a:avLst/>
          </a:prstGeom>
          <a:solidFill>
            <a:schemeClr val="accent1">
              <a:lumMod val="20000"/>
              <a:lumOff val="80000"/>
            </a:schemeClr>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000" dirty="0">
                <a:solidFill>
                  <a:schemeClr val="tx1"/>
                </a:solidFill>
              </a:rPr>
              <a:t>SOLUTIONS</a:t>
            </a:r>
            <a:endParaRPr sz="1000" dirty="0">
              <a:solidFill>
                <a:schemeClr val="tx1"/>
              </a:solidFill>
            </a:endParaRPr>
          </a:p>
        </p:txBody>
      </p:sp>
      <p:sp>
        <p:nvSpPr>
          <p:cNvPr id="32" name="TextBox 31">
            <a:extLst>
              <a:ext uri="{FF2B5EF4-FFF2-40B4-BE49-F238E27FC236}">
                <a16:creationId xmlns:a16="http://schemas.microsoft.com/office/drawing/2014/main" id="{37E36769-7445-9354-1F5A-EE87B6405124}"/>
              </a:ext>
            </a:extLst>
          </p:cNvPr>
          <p:cNvSpPr txBox="1"/>
          <p:nvPr/>
        </p:nvSpPr>
        <p:spPr>
          <a:xfrm>
            <a:off x="0" y="1510880"/>
            <a:ext cx="4126483" cy="34778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100" dirty="0"/>
              <a:t>Morton St residents want three (3) things from the Town:</a:t>
            </a:r>
            <a:br>
              <a:rPr lang="en-US" sz="1100" dirty="0"/>
            </a:br>
            <a:endParaRPr lang="en-US" sz="1100" dirty="0"/>
          </a:p>
          <a:p>
            <a:pPr marL="228600" lvl="1" indent="-228600">
              <a:buAutoNum type="arabicParenR"/>
            </a:pPr>
            <a:r>
              <a:rPr lang="en-US" sz="1100" dirty="0"/>
              <a:t>Close the road before it floods</a:t>
            </a:r>
          </a:p>
          <a:p>
            <a:pPr marL="228600" lvl="1" indent="-228600">
              <a:buAutoNum type="arabicParenR"/>
            </a:pPr>
            <a:r>
              <a:rPr lang="en-US" sz="1100" dirty="0"/>
              <a:t>Provide sandbags</a:t>
            </a:r>
          </a:p>
          <a:p>
            <a:pPr marL="228600" lvl="1" indent="-228600">
              <a:buAutoNum type="arabicParenR"/>
            </a:pPr>
            <a:r>
              <a:rPr lang="en-US" sz="1100" dirty="0"/>
              <a:t>Install "duckbills" on the storm drains  </a:t>
            </a:r>
          </a:p>
          <a:p>
            <a:endParaRPr lang="en-US" sz="1100" dirty="0"/>
          </a:p>
          <a:p>
            <a:r>
              <a:rPr lang="en-US" sz="1100" dirty="0"/>
              <a:t>Banks St residents generally support a berm in their backyard</a:t>
            </a:r>
            <a:br>
              <a:rPr lang="en-US" sz="1100" dirty="0"/>
            </a:br>
            <a:endParaRPr lang="en-US" sz="1100" dirty="0"/>
          </a:p>
          <a:p>
            <a:r>
              <a:rPr lang="en-US" sz="1100" dirty="0"/>
              <a:t>  - Impacts of raising Banks St are not feasible</a:t>
            </a:r>
          </a:p>
          <a:p>
            <a:r>
              <a:rPr lang="en-US" sz="1100" dirty="0"/>
              <a:t>  - Outfalls in need of check valves/flap gates</a:t>
            </a:r>
          </a:p>
          <a:p>
            <a:r>
              <a:rPr lang="en-US" sz="1100" dirty="0"/>
              <a:t>  - Residents are interested in temporary mitigation measures</a:t>
            </a:r>
          </a:p>
          <a:p>
            <a:r>
              <a:rPr lang="en-US" sz="1100" dirty="0"/>
              <a:t>  - Many residents considering moving, open to buyouts</a:t>
            </a:r>
          </a:p>
          <a:p>
            <a:endParaRPr lang="en-US" sz="1100" dirty="0"/>
          </a:p>
          <a:p>
            <a:r>
              <a:rPr lang="en-US" sz="1100" dirty="0"/>
              <a:t>Recent resident suggestions:</a:t>
            </a:r>
          </a:p>
          <a:p>
            <a:endParaRPr lang="en-US" sz="1100" dirty="0"/>
          </a:p>
          <a:p>
            <a:pPr marL="171450" indent="-171450">
              <a:buFont typeface="Arial" panose="020B0604020202020204" pitchFamily="34" charset="0"/>
              <a:buChar char="•"/>
            </a:pPr>
            <a:r>
              <a:rPr lang="en-US" sz="1100" dirty="0"/>
              <a:t>Ask Massport to reinforce the rock walls along the Marsh shoreline.</a:t>
            </a:r>
          </a:p>
          <a:p>
            <a:pPr marL="171450" indent="-171450">
              <a:buFont typeface="Arial" panose="020B0604020202020204" pitchFamily="34" charset="0"/>
              <a:buChar char="•"/>
            </a:pPr>
            <a:r>
              <a:rPr lang="en-US" sz="1100" dirty="0"/>
              <a:t>Research and perhaps duplicate recent “living seawall” installed in front of new waterfront residences in East Boston (see November 2024 article in Boston Globe).</a:t>
            </a:r>
          </a:p>
        </p:txBody>
      </p:sp>
      <p:sp>
        <p:nvSpPr>
          <p:cNvPr id="7" name="Google Shape;208;p40">
            <a:extLst>
              <a:ext uri="{FF2B5EF4-FFF2-40B4-BE49-F238E27FC236}">
                <a16:creationId xmlns:a16="http://schemas.microsoft.com/office/drawing/2014/main" id="{0EAD1A7F-2C69-CDC4-EF3B-87C116111D6E}"/>
              </a:ext>
            </a:extLst>
          </p:cNvPr>
          <p:cNvSpPr txBox="1"/>
          <p:nvPr/>
        </p:nvSpPr>
        <p:spPr>
          <a:xfrm>
            <a:off x="4366995" y="1144662"/>
            <a:ext cx="855685" cy="223108"/>
          </a:xfrm>
          <a:prstGeom prst="rect">
            <a:avLst/>
          </a:prstGeom>
          <a:solidFill>
            <a:schemeClr val="accent1">
              <a:lumMod val="20000"/>
              <a:lumOff val="80000"/>
            </a:schemeClr>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000" dirty="0">
                <a:solidFill>
                  <a:schemeClr val="tx1"/>
                </a:solidFill>
              </a:rPr>
              <a:t>IN-FLIGHT</a:t>
            </a:r>
            <a:endParaRPr sz="1000" dirty="0">
              <a:solidFill>
                <a:schemeClr val="tx1"/>
              </a:solidFill>
            </a:endParaRPr>
          </a:p>
        </p:txBody>
      </p:sp>
      <p:sp>
        <p:nvSpPr>
          <p:cNvPr id="9" name="TextBox 8">
            <a:extLst>
              <a:ext uri="{FF2B5EF4-FFF2-40B4-BE49-F238E27FC236}">
                <a16:creationId xmlns:a16="http://schemas.microsoft.com/office/drawing/2014/main" id="{295F8A7C-7B26-01EC-FABC-2F59348194E3}"/>
              </a:ext>
            </a:extLst>
          </p:cNvPr>
          <p:cNvSpPr txBox="1"/>
          <p:nvPr/>
        </p:nvSpPr>
        <p:spPr>
          <a:xfrm>
            <a:off x="4245144" y="1460718"/>
            <a:ext cx="4651828"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indent="-171450">
              <a:buFont typeface="Arial" panose="020B0604020202020204" pitchFamily="34" charset="0"/>
              <a:buChar char="•"/>
            </a:pPr>
            <a:r>
              <a:rPr lang="en-US" sz="1200" dirty="0"/>
              <a:t>Installed sandbags in mid-January around the foundation perimeter of the ten most impacted homes along the marsh. </a:t>
            </a:r>
            <a:br>
              <a:rPr lang="en-US" sz="1200" dirty="0"/>
            </a:br>
            <a:endParaRPr lang="en-US" sz="1200" dirty="0"/>
          </a:p>
          <a:p>
            <a:pPr marL="171450" indent="-171450">
              <a:buFont typeface="Arial" panose="020B0604020202020204" pitchFamily="34" charset="0"/>
              <a:buChar char="•"/>
            </a:pPr>
            <a:r>
              <a:rPr lang="en-US" sz="1200" dirty="0"/>
              <a:t>Long term fixes:</a:t>
            </a:r>
          </a:p>
          <a:p>
            <a:pPr lvl="4"/>
            <a:endParaRPr lang="en-US" sz="1200" dirty="0"/>
          </a:p>
        </p:txBody>
      </p:sp>
      <p:sp>
        <p:nvSpPr>
          <p:cNvPr id="28" name="Slide Number Placeholder 18">
            <a:extLst>
              <a:ext uri="{FF2B5EF4-FFF2-40B4-BE49-F238E27FC236}">
                <a16:creationId xmlns:a16="http://schemas.microsoft.com/office/drawing/2014/main" id="{1A37F5C0-F7EF-D8EB-9F07-ED8B1F307018}"/>
              </a:ext>
            </a:extLst>
          </p:cNvPr>
          <p:cNvSpPr txBox="1">
            <a:spLocks/>
          </p:cNvSpPr>
          <p:nvPr/>
        </p:nvSpPr>
        <p:spPr>
          <a:xfrm>
            <a:off x="8735301" y="4781915"/>
            <a:ext cx="222514" cy="204096"/>
          </a:xfrm>
          <a:prstGeom prst="rect">
            <a:avLst/>
          </a:prstGeom>
          <a:ln w="12700">
            <a:miter lim="400000"/>
          </a:ln>
        </p:spPr>
        <p:txBody>
          <a:bodyPr wrap="none" lIns="34275" tIns="34275" rIns="34275" bIns="34275" anchor="ctr">
            <a:normAutofit fontScale="92500" lnSpcReduction="10000"/>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rgbClr val="585858"/>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en-US" smtClean="0"/>
              <a:pPr/>
              <a:t>17</a:t>
            </a:fld>
            <a:endParaRPr lang="en-US" dirty="0"/>
          </a:p>
        </p:txBody>
      </p:sp>
      <p:sp>
        <p:nvSpPr>
          <p:cNvPr id="33" name="TextBox 32">
            <a:extLst>
              <a:ext uri="{FF2B5EF4-FFF2-40B4-BE49-F238E27FC236}">
                <a16:creationId xmlns:a16="http://schemas.microsoft.com/office/drawing/2014/main" id="{CBC13545-BB80-8ABD-64DB-F7A3DA5F305A}"/>
              </a:ext>
            </a:extLst>
          </p:cNvPr>
          <p:cNvSpPr txBox="1"/>
          <p:nvPr/>
        </p:nvSpPr>
        <p:spPr>
          <a:xfrm>
            <a:off x="4422512" y="2526542"/>
            <a:ext cx="4648912" cy="2308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28600" marR="0" lvl="4" indent="-228600" algn="l" defTabSz="914400" rtl="0" eaLnBrk="1" fontAlgn="auto" latinLnBrk="0" hangingPunct="0">
              <a:lnSpc>
                <a:spcPct val="100000"/>
              </a:lnSpc>
              <a:spcBef>
                <a:spcPts val="0"/>
              </a:spcBef>
              <a:spcAft>
                <a:spcPts val="0"/>
              </a:spcAft>
              <a:buClrTx/>
              <a:buSzTx/>
              <a:buFontTx/>
              <a:buAutoNum type="arabicPeriod"/>
              <a:tabLst/>
              <a:defRPr/>
            </a:pPr>
            <a:r>
              <a:rPr lang="en-US" sz="1200" dirty="0">
                <a:latin typeface="Helvetica"/>
              </a:rPr>
              <a:t>Add </a:t>
            </a:r>
            <a:r>
              <a:rPr kumimoji="0" lang="en-US" sz="1200" b="0" i="0" u="none" strike="noStrike" kern="0" cap="none" spc="0" normalizeH="0" baseline="0" noProof="0" dirty="0">
                <a:ln>
                  <a:noFill/>
                </a:ln>
                <a:solidFill>
                  <a:srgbClr val="000000"/>
                </a:solidFill>
                <a:effectLst/>
                <a:uLnTx/>
                <a:uFillTx/>
                <a:latin typeface="Helvetica"/>
                <a:sym typeface="Helvetica"/>
              </a:rPr>
              <a:t>backflow prevention to the existing pipes to stop the high tides from coming up through the catch basins (pipe is currently buried in the ground)</a:t>
            </a:r>
            <a:endParaRPr lang="en-US" sz="1200" dirty="0">
              <a:latin typeface="Helvetica"/>
            </a:endParaRPr>
          </a:p>
          <a:p>
            <a:pPr marL="228600" marR="0" lvl="4" indent="-228600" algn="l" defTabSz="914400" rtl="0" eaLnBrk="1" fontAlgn="auto" latinLnBrk="0" hangingPunct="0">
              <a:lnSpc>
                <a:spcPct val="100000"/>
              </a:lnSpc>
              <a:spcBef>
                <a:spcPts val="0"/>
              </a:spcBef>
              <a:spcAft>
                <a:spcPts val="0"/>
              </a:spcAft>
              <a:buClrTx/>
              <a:buSzTx/>
              <a:buFontTx/>
              <a:buAutoNum type="arabicPeriod"/>
              <a:tabLst/>
              <a:defRPr/>
            </a:pPr>
            <a:endParaRPr kumimoji="0" lang="en-US" sz="1200" b="0" i="0" u="none" strike="noStrike" kern="0" cap="none" spc="0" normalizeH="0" baseline="0" noProof="0" dirty="0">
              <a:ln>
                <a:noFill/>
              </a:ln>
              <a:solidFill>
                <a:srgbClr val="000000"/>
              </a:solidFill>
              <a:effectLst/>
              <a:uLnTx/>
              <a:uFillTx/>
              <a:latin typeface="Helvetica"/>
              <a:sym typeface="Helvetica"/>
            </a:endParaRPr>
          </a:p>
          <a:p>
            <a:pPr marL="228600" marR="0" lvl="4" indent="-228600" algn="l" defTabSz="914400" rtl="0" eaLnBrk="1" fontAlgn="auto" latinLnBrk="0" hangingPunct="0">
              <a:lnSpc>
                <a:spcPct val="100000"/>
              </a:lnSpc>
              <a:spcBef>
                <a:spcPts val="0"/>
              </a:spcBef>
              <a:spcAft>
                <a:spcPts val="0"/>
              </a:spcAft>
              <a:buClrTx/>
              <a:buSzTx/>
              <a:buFontTx/>
              <a:buAutoNum type="arabicPeriod"/>
              <a:tabLst/>
              <a:defRPr/>
            </a:pPr>
            <a:r>
              <a:rPr lang="en-US" sz="1200" dirty="0">
                <a:latin typeface="Helvetica"/>
              </a:rPr>
              <a:t>Enlarge existing pipes and storage capacity</a:t>
            </a:r>
            <a:br>
              <a:rPr lang="en-US" sz="1200" dirty="0">
                <a:latin typeface="Helvetica"/>
              </a:rPr>
            </a:br>
            <a:endParaRPr lang="en-US" sz="1200" dirty="0">
              <a:latin typeface="Helvetica"/>
            </a:endParaRPr>
          </a:p>
          <a:p>
            <a:pPr marL="228600" marR="0" lvl="4" indent="-228600" algn="l" defTabSz="914400" rtl="0" eaLnBrk="1" fontAlgn="auto" latinLnBrk="0" hangingPunct="0">
              <a:lnSpc>
                <a:spcPct val="100000"/>
              </a:lnSpc>
              <a:spcBef>
                <a:spcPts val="0"/>
              </a:spcBef>
              <a:spcAft>
                <a:spcPts val="0"/>
              </a:spcAft>
              <a:buClrTx/>
              <a:buSzTx/>
              <a:buFontTx/>
              <a:buAutoNum type="arabicPeriod"/>
              <a:tabLst/>
              <a:defRPr/>
            </a:pPr>
            <a:r>
              <a:rPr kumimoji="0" lang="en-US" sz="1200" b="0" i="0" u="none" strike="noStrike" kern="0" cap="none" spc="0" normalizeH="0" baseline="0" noProof="0" dirty="0">
                <a:ln>
                  <a:noFill/>
                </a:ln>
                <a:solidFill>
                  <a:srgbClr val="000000"/>
                </a:solidFill>
                <a:effectLst/>
                <a:uLnTx/>
                <a:uFillTx/>
                <a:latin typeface="Helvetica"/>
                <a:sym typeface="Helvetica"/>
              </a:rPr>
              <a:t>Earthen Berm &amp; Bank Stabilization (recommended by Wood’s Hole):  Install an earth berm along the walkway. </a:t>
            </a:r>
            <a:r>
              <a:rPr lang="en-US" sz="1200" dirty="0">
                <a:latin typeface="Helvetica"/>
              </a:rPr>
              <a:t>W</a:t>
            </a:r>
            <a:r>
              <a:rPr kumimoji="0" lang="en-US" sz="1200" b="0" i="0" u="none" strike="noStrike" kern="0" cap="none" spc="0" normalizeH="0" baseline="0" noProof="0" dirty="0">
                <a:ln>
                  <a:noFill/>
                </a:ln>
                <a:solidFill>
                  <a:srgbClr val="000000"/>
                </a:solidFill>
                <a:effectLst/>
                <a:uLnTx/>
                <a:uFillTx/>
                <a:latin typeface="Helvetica"/>
                <a:sym typeface="Helvetica"/>
              </a:rPr>
              <a:t>ill require easements or takings of existing homes backyards to complete. </a:t>
            </a:r>
            <a:r>
              <a:rPr lang="en-US" sz="1200" dirty="0">
                <a:latin typeface="Helvetica"/>
              </a:rPr>
              <a:t>Berm will be a </a:t>
            </a:r>
            <a:r>
              <a:rPr kumimoji="0" lang="en-US" sz="1200" b="0" i="0" u="none" strike="noStrike" kern="0" cap="none" spc="0" normalizeH="0" baseline="0" noProof="0" dirty="0">
                <a:ln>
                  <a:noFill/>
                </a:ln>
                <a:solidFill>
                  <a:srgbClr val="000000"/>
                </a:solidFill>
                <a:effectLst/>
                <a:uLnTx/>
                <a:uFillTx/>
                <a:latin typeface="Helvetica"/>
                <a:sym typeface="Helvetica"/>
              </a:rPr>
              <a:t>2-3 foot earthen mound located inland of wetland resources. Impermeable core required to protect against seepage and erosion.</a:t>
            </a:r>
          </a:p>
        </p:txBody>
      </p:sp>
    </p:spTree>
    <p:extLst>
      <p:ext uri="{BB962C8B-B14F-4D97-AF65-F5344CB8AC3E}">
        <p14:creationId xmlns:p14="http://schemas.microsoft.com/office/powerpoint/2010/main" val="351791979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3D1E7-37DE-F5DC-968F-C452CCCD8A30}"/>
            </a:ext>
          </a:extLst>
        </p:cNvPr>
        <p:cNvGrpSpPr/>
        <p:nvPr/>
      </p:nvGrpSpPr>
      <p:grpSpPr>
        <a:xfrm>
          <a:off x="0" y="0"/>
          <a:ext cx="0" cy="0"/>
          <a:chOff x="0" y="0"/>
          <a:chExt cx="0" cy="0"/>
        </a:xfrm>
      </p:grpSpPr>
      <p:pic>
        <p:nvPicPr>
          <p:cNvPr id="18" name="Picture 17" descr="A screenshot of a computer&#10;&#10;Description automatically generated">
            <a:extLst>
              <a:ext uri="{FF2B5EF4-FFF2-40B4-BE49-F238E27FC236}">
                <a16:creationId xmlns:a16="http://schemas.microsoft.com/office/drawing/2014/main" id="{FD3DCD4C-D92C-0919-BEC6-8D2AC10AAF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40" y="1159109"/>
            <a:ext cx="5827977" cy="1967353"/>
          </a:xfrm>
          <a:prstGeom prst="rect">
            <a:avLst/>
          </a:prstGeom>
        </p:spPr>
      </p:pic>
      <p:sp>
        <p:nvSpPr>
          <p:cNvPr id="276" name="Google Shape;208;p40">
            <a:extLst>
              <a:ext uri="{FF2B5EF4-FFF2-40B4-BE49-F238E27FC236}">
                <a16:creationId xmlns:a16="http://schemas.microsoft.com/office/drawing/2014/main" id="{97221A49-D38C-2264-9406-1EC6F57F9C11}"/>
              </a:ext>
            </a:extLst>
          </p:cNvPr>
          <p:cNvSpPr txBox="1"/>
          <p:nvPr/>
        </p:nvSpPr>
        <p:spPr>
          <a:xfrm>
            <a:off x="87740" y="605098"/>
            <a:ext cx="652091" cy="376996"/>
          </a:xfrm>
          <a:prstGeom prst="rect">
            <a:avLst/>
          </a:prstGeom>
          <a:solidFill>
            <a:schemeClr val="tx1"/>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000" dirty="0">
                <a:solidFill>
                  <a:schemeClr val="bg1"/>
                </a:solidFill>
              </a:rPr>
              <a:t>Project</a:t>
            </a:r>
          </a:p>
          <a:p>
            <a:pPr algn="ctr">
              <a:buSzPct val="100000"/>
              <a:defRPr sz="1700">
                <a:latin typeface="+mn-lt"/>
                <a:ea typeface="+mn-ea"/>
                <a:cs typeface="+mn-cs"/>
                <a:sym typeface="Arial"/>
              </a:defRPr>
            </a:pPr>
            <a:r>
              <a:rPr lang="en-US" sz="1000" dirty="0">
                <a:solidFill>
                  <a:schemeClr val="bg1"/>
                </a:solidFill>
              </a:rPr>
              <a:t>Phase</a:t>
            </a:r>
            <a:endParaRPr sz="1000" dirty="0">
              <a:solidFill>
                <a:schemeClr val="bg1"/>
              </a:solidFill>
            </a:endParaRPr>
          </a:p>
        </p:txBody>
      </p:sp>
      <p:sp>
        <p:nvSpPr>
          <p:cNvPr id="4" name="Google Shape;112;p27">
            <a:extLst>
              <a:ext uri="{FF2B5EF4-FFF2-40B4-BE49-F238E27FC236}">
                <a16:creationId xmlns:a16="http://schemas.microsoft.com/office/drawing/2014/main" id="{75338DA8-537C-6F50-DE12-BAD8B724AD1A}"/>
              </a:ext>
            </a:extLst>
          </p:cNvPr>
          <p:cNvSpPr txBox="1">
            <a:spLocks noGrp="1"/>
          </p:cNvSpPr>
          <p:nvPr>
            <p:ph type="title"/>
          </p:nvPr>
        </p:nvSpPr>
        <p:spPr>
          <a:xfrm>
            <a:off x="0" y="0"/>
            <a:ext cx="9144000" cy="490294"/>
          </a:xfrm>
          <a:prstGeom prst="rect">
            <a:avLst/>
          </a:prstGeom>
          <a:solidFill>
            <a:srgbClr val="1D3E81"/>
          </a:solidFill>
        </p:spPr>
        <p:txBody>
          <a:bodyPr>
            <a:normAutofit/>
          </a:bodyPr>
          <a:lstStyle>
            <a:lvl1pPr algn="ctr">
              <a:defRPr sz="2600">
                <a:solidFill>
                  <a:srgbClr val="FBFFFF"/>
                </a:solidFill>
                <a:latin typeface="Helvetica Neue"/>
                <a:ea typeface="Helvetica Neue"/>
                <a:cs typeface="Helvetica Neue"/>
                <a:sym typeface="Helvetica Neue"/>
              </a:defRPr>
            </a:lvl1pPr>
          </a:lstStyle>
          <a:p>
            <a:pPr algn="l"/>
            <a:r>
              <a:rPr lang="en-US" sz="2400" dirty="0"/>
              <a:t>Hot Spot #1 – Morton &amp; Banks Streets</a:t>
            </a:r>
            <a:endParaRPr sz="2400" dirty="0"/>
          </a:p>
        </p:txBody>
      </p:sp>
      <p:pic>
        <p:nvPicPr>
          <p:cNvPr id="5" name="Picture 2" descr="Winthrop Massachusetts Homepage">
            <a:extLst>
              <a:ext uri="{FF2B5EF4-FFF2-40B4-BE49-F238E27FC236}">
                <a16:creationId xmlns:a16="http://schemas.microsoft.com/office/drawing/2014/main" id="{1593AC4E-2F2B-2D2B-2777-3DB7AE0590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6327" y="18968"/>
            <a:ext cx="1875097" cy="435244"/>
          </a:xfrm>
          <a:prstGeom prst="rect">
            <a:avLst/>
          </a:prstGeom>
          <a:solidFill>
            <a:schemeClr val="bg1"/>
          </a:solidFill>
        </p:spPr>
      </p:pic>
      <p:cxnSp>
        <p:nvCxnSpPr>
          <p:cNvPr id="3" name="Straight Connector 2">
            <a:extLst>
              <a:ext uri="{FF2B5EF4-FFF2-40B4-BE49-F238E27FC236}">
                <a16:creationId xmlns:a16="http://schemas.microsoft.com/office/drawing/2014/main" id="{969F66FB-4666-5922-6EB1-92B255123D72}"/>
              </a:ext>
            </a:extLst>
          </p:cNvPr>
          <p:cNvCxnSpPr>
            <a:cxnSpLocks/>
          </p:cNvCxnSpPr>
          <p:nvPr/>
        </p:nvCxnSpPr>
        <p:spPr>
          <a:xfrm>
            <a:off x="1692498" y="797746"/>
            <a:ext cx="7005693" cy="0"/>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sp>
        <p:nvSpPr>
          <p:cNvPr id="6" name="TextBox 5">
            <a:extLst>
              <a:ext uri="{FF2B5EF4-FFF2-40B4-BE49-F238E27FC236}">
                <a16:creationId xmlns:a16="http://schemas.microsoft.com/office/drawing/2014/main" id="{9CF107CA-480C-61C9-C91C-E31C066C753E}"/>
              </a:ext>
            </a:extLst>
          </p:cNvPr>
          <p:cNvSpPr txBox="1"/>
          <p:nvPr/>
        </p:nvSpPr>
        <p:spPr>
          <a:xfrm>
            <a:off x="834960" y="596785"/>
            <a:ext cx="1475978"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solidFill>
                  <a:srgbClr val="26282A"/>
                </a:solidFill>
                <a:ea typeface="Times New Roman" panose="02020603050405020304" pitchFamily="18" charset="0"/>
                <a:cs typeface="Times New Roman" panose="02020603050405020304" pitchFamily="18" charset="0"/>
              </a:rPr>
              <a:t>Investigation / Solution Vetting </a:t>
            </a:r>
            <a:r>
              <a:rPr lang="en-US" sz="1000" dirty="0">
                <a:solidFill>
                  <a:srgbClr val="26282A"/>
                </a:solidFill>
                <a:cs typeface="Times New Roman" panose="02020603050405020304" pitchFamily="18" charset="0"/>
              </a:rPr>
              <a:t>(~60 Days)</a:t>
            </a:r>
            <a:endParaRPr lang="en-US" sz="1000" dirty="0"/>
          </a:p>
        </p:txBody>
      </p:sp>
      <p:sp>
        <p:nvSpPr>
          <p:cNvPr id="15" name="TextBox 14">
            <a:extLst>
              <a:ext uri="{FF2B5EF4-FFF2-40B4-BE49-F238E27FC236}">
                <a16:creationId xmlns:a16="http://schemas.microsoft.com/office/drawing/2014/main" id="{7FF0C884-9853-6F0D-21C1-6E0782C6F66D}"/>
              </a:ext>
            </a:extLst>
          </p:cNvPr>
          <p:cNvSpPr txBox="1"/>
          <p:nvPr/>
        </p:nvSpPr>
        <p:spPr>
          <a:xfrm>
            <a:off x="2418732" y="605098"/>
            <a:ext cx="1857694"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Initial (30%) Solution Design &amp; Cost Estimate (~120 Days)</a:t>
            </a:r>
          </a:p>
        </p:txBody>
      </p:sp>
      <p:sp>
        <p:nvSpPr>
          <p:cNvPr id="17" name="TextBox 16">
            <a:extLst>
              <a:ext uri="{FF2B5EF4-FFF2-40B4-BE49-F238E27FC236}">
                <a16:creationId xmlns:a16="http://schemas.microsoft.com/office/drawing/2014/main" id="{3D273DCC-63D8-59AA-0170-DB676CB6300F}"/>
              </a:ext>
            </a:extLst>
          </p:cNvPr>
          <p:cNvSpPr txBox="1"/>
          <p:nvPr/>
        </p:nvSpPr>
        <p:spPr>
          <a:xfrm>
            <a:off x="6152261" y="605098"/>
            <a:ext cx="1660247"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Final Design, Engineering &amp; Permitting (~180 Days)</a:t>
            </a:r>
          </a:p>
        </p:txBody>
      </p:sp>
      <p:sp>
        <p:nvSpPr>
          <p:cNvPr id="19" name="TextBox 18">
            <a:extLst>
              <a:ext uri="{FF2B5EF4-FFF2-40B4-BE49-F238E27FC236}">
                <a16:creationId xmlns:a16="http://schemas.microsoft.com/office/drawing/2014/main" id="{70D9BBF5-1586-4059-47EC-43E3D927FDFF}"/>
              </a:ext>
            </a:extLst>
          </p:cNvPr>
          <p:cNvSpPr txBox="1"/>
          <p:nvPr/>
        </p:nvSpPr>
        <p:spPr>
          <a:xfrm>
            <a:off x="4384220" y="605098"/>
            <a:ext cx="1660247" cy="400110"/>
          </a:xfrm>
          <a:prstGeom prst="rect">
            <a:avLst/>
          </a:prstGeom>
          <a:solidFill>
            <a:srgbClr val="FFFF00"/>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Funding Grant / Debt Exclusion (~60-90 Days)</a:t>
            </a:r>
          </a:p>
        </p:txBody>
      </p:sp>
      <p:sp>
        <p:nvSpPr>
          <p:cNvPr id="21" name="TextBox 20">
            <a:extLst>
              <a:ext uri="{FF2B5EF4-FFF2-40B4-BE49-F238E27FC236}">
                <a16:creationId xmlns:a16="http://schemas.microsoft.com/office/drawing/2014/main" id="{41C77037-1286-ED0B-4E09-93EE3FE7AAC2}"/>
              </a:ext>
            </a:extLst>
          </p:cNvPr>
          <p:cNvSpPr txBox="1"/>
          <p:nvPr/>
        </p:nvSpPr>
        <p:spPr>
          <a:xfrm>
            <a:off x="7908812" y="605098"/>
            <a:ext cx="915589"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Construction (~2 Years)</a:t>
            </a:r>
          </a:p>
        </p:txBody>
      </p:sp>
      <p:cxnSp>
        <p:nvCxnSpPr>
          <p:cNvPr id="12" name="Straight Connector 11">
            <a:extLst>
              <a:ext uri="{FF2B5EF4-FFF2-40B4-BE49-F238E27FC236}">
                <a16:creationId xmlns:a16="http://schemas.microsoft.com/office/drawing/2014/main" id="{7C09FB40-7855-729F-8F31-F8B217339387}"/>
              </a:ext>
            </a:extLst>
          </p:cNvPr>
          <p:cNvCxnSpPr/>
          <p:nvPr/>
        </p:nvCxnSpPr>
        <p:spPr>
          <a:xfrm>
            <a:off x="551539" y="3440926"/>
            <a:ext cx="7814564" cy="0"/>
          </a:xfrm>
          <a:prstGeom prst="line">
            <a:avLst/>
          </a:prstGeom>
          <a:noFill/>
          <a:ln w="25400" cap="flat">
            <a:solidFill>
              <a:schemeClr val="tx1"/>
            </a:solidFill>
            <a:prstDash val="solid"/>
            <a:round/>
          </a:ln>
          <a:effectLst/>
          <a:sp3d/>
        </p:spPr>
        <p:style>
          <a:lnRef idx="0">
            <a:scrgbClr r="0" g="0" b="0"/>
          </a:lnRef>
          <a:fillRef idx="0">
            <a:scrgbClr r="0" g="0" b="0"/>
          </a:fillRef>
          <a:effectRef idx="0">
            <a:scrgbClr r="0" g="0" b="0"/>
          </a:effectRef>
          <a:fontRef idx="none"/>
        </p:style>
      </p:cxnSp>
      <p:sp>
        <p:nvSpPr>
          <p:cNvPr id="14" name="TextBox 13">
            <a:extLst>
              <a:ext uri="{FF2B5EF4-FFF2-40B4-BE49-F238E27FC236}">
                <a16:creationId xmlns:a16="http://schemas.microsoft.com/office/drawing/2014/main" id="{CBF978A4-F6A5-222A-F462-57D9D9290D32}"/>
              </a:ext>
            </a:extLst>
          </p:cNvPr>
          <p:cNvSpPr txBox="1"/>
          <p:nvPr/>
        </p:nvSpPr>
        <p:spPr>
          <a:xfrm>
            <a:off x="6152261" y="1929508"/>
            <a:ext cx="2672140" cy="938719"/>
          </a:xfrm>
          <a:prstGeom prst="rect">
            <a:avLst/>
          </a:prstGeom>
          <a:solidFill>
            <a:schemeClr val="bg1">
              <a:lumMod val="85000"/>
            </a:schemeClr>
          </a:solidFill>
          <a:ln w="25400" cap="flat">
            <a:solidFill>
              <a:srgbClr val="00B0F0"/>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100" i="1" dirty="0"/>
              <a:t>*</a:t>
            </a:r>
            <a:r>
              <a:rPr lang="en-US" sz="1100" i="1" u="sng" dirty="0"/>
              <a:t>NOTE</a:t>
            </a:r>
            <a:r>
              <a:rPr lang="en-US" sz="1100" i="1" dirty="0"/>
              <a:t>:  Woods Hole original estimate on the left, edited down to the three steps on the previous page – adjusts estimated investment required down to around $5M.</a:t>
            </a:r>
          </a:p>
        </p:txBody>
      </p:sp>
      <p:sp>
        <p:nvSpPr>
          <p:cNvPr id="16" name="Google Shape;208;p40">
            <a:extLst>
              <a:ext uri="{FF2B5EF4-FFF2-40B4-BE49-F238E27FC236}">
                <a16:creationId xmlns:a16="http://schemas.microsoft.com/office/drawing/2014/main" id="{5976EB3F-255F-E794-228C-499810BDF6F5}"/>
              </a:ext>
            </a:extLst>
          </p:cNvPr>
          <p:cNvSpPr txBox="1"/>
          <p:nvPr/>
        </p:nvSpPr>
        <p:spPr>
          <a:xfrm>
            <a:off x="2194471" y="3559880"/>
            <a:ext cx="967595" cy="376996"/>
          </a:xfrm>
          <a:prstGeom prst="rect">
            <a:avLst/>
          </a:prstGeom>
          <a:solidFill>
            <a:srgbClr val="92D050"/>
          </a:solidFill>
          <a:ln w="25400">
            <a:solidFill>
              <a:srgbClr val="00B05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000" dirty="0">
                <a:solidFill>
                  <a:schemeClr val="tx1"/>
                </a:solidFill>
              </a:rPr>
              <a:t>FUNDING</a:t>
            </a:r>
          </a:p>
          <a:p>
            <a:pPr algn="ctr">
              <a:buSzPct val="100000"/>
              <a:defRPr sz="1700">
                <a:latin typeface="+mn-lt"/>
                <a:ea typeface="+mn-ea"/>
                <a:cs typeface="+mn-cs"/>
                <a:sym typeface="Arial"/>
              </a:defRPr>
            </a:pPr>
            <a:r>
              <a:rPr lang="en-US" sz="1000" dirty="0">
                <a:solidFill>
                  <a:schemeClr val="tx1"/>
                </a:solidFill>
              </a:rPr>
              <a:t>STATUS</a:t>
            </a:r>
            <a:endParaRPr sz="1000" dirty="0">
              <a:solidFill>
                <a:schemeClr val="tx1"/>
              </a:solidFill>
            </a:endParaRPr>
          </a:p>
        </p:txBody>
      </p:sp>
      <p:sp>
        <p:nvSpPr>
          <p:cNvPr id="20" name="TextBox 19">
            <a:extLst>
              <a:ext uri="{FF2B5EF4-FFF2-40B4-BE49-F238E27FC236}">
                <a16:creationId xmlns:a16="http://schemas.microsoft.com/office/drawing/2014/main" id="{2980734E-E8E0-5A7C-CA54-D4398E4D55DF}"/>
              </a:ext>
            </a:extLst>
          </p:cNvPr>
          <p:cNvSpPr txBox="1"/>
          <p:nvPr/>
        </p:nvSpPr>
        <p:spPr>
          <a:xfrm>
            <a:off x="3218228" y="3526460"/>
            <a:ext cx="5786455" cy="1446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indent="-171450">
              <a:buFont typeface="Arial" panose="020B0604020202020204" pitchFamily="34" charset="0"/>
              <a:buChar char="•"/>
            </a:pPr>
            <a:r>
              <a:rPr lang="en-US" sz="1100" dirty="0"/>
              <a:t>$1.047M in MVP grants received over the past decade for climate action planning, including grant awarded last spring used to hire Conor/Woods Hole for Morton/Banks</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$1.2M MVP grant for engineering and permitting denied on 10/16/24. Re-applied for FY26, still waiting for an answer</a:t>
            </a:r>
            <a:br>
              <a:rPr lang="en-US" sz="1100" dirty="0"/>
            </a:br>
            <a:endParaRPr lang="en-US" sz="1100" dirty="0"/>
          </a:p>
          <a:p>
            <a:pPr marL="171450" indent="-171450">
              <a:buFont typeface="Arial" panose="020B0604020202020204" pitchFamily="34" charset="0"/>
              <a:buChar char="•"/>
            </a:pPr>
            <a:r>
              <a:rPr lang="en-US" sz="1100" dirty="0"/>
              <a:t>Researching other options, including National Fish &amp; Wildlife Foundation (NFWF) and FEMA Building Resilient Infrastructure &amp; Communities Fund (need to be shovel-ready).</a:t>
            </a:r>
          </a:p>
        </p:txBody>
      </p:sp>
      <p:sp>
        <p:nvSpPr>
          <p:cNvPr id="22" name="Google Shape;208;p40">
            <a:extLst>
              <a:ext uri="{FF2B5EF4-FFF2-40B4-BE49-F238E27FC236}">
                <a16:creationId xmlns:a16="http://schemas.microsoft.com/office/drawing/2014/main" id="{33692D42-ABA4-BA0D-7F2C-7F2526A9EEAB}"/>
              </a:ext>
            </a:extLst>
          </p:cNvPr>
          <p:cNvSpPr txBox="1"/>
          <p:nvPr/>
        </p:nvSpPr>
        <p:spPr>
          <a:xfrm>
            <a:off x="216490" y="3594828"/>
            <a:ext cx="1192672" cy="376996"/>
          </a:xfrm>
          <a:prstGeom prst="rect">
            <a:avLst/>
          </a:prstGeom>
          <a:solidFill>
            <a:srgbClr val="92D050"/>
          </a:solidFill>
          <a:ln w="25400">
            <a:solidFill>
              <a:srgbClr val="00B05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000" dirty="0">
                <a:solidFill>
                  <a:schemeClr val="tx1"/>
                </a:solidFill>
              </a:rPr>
              <a:t>REQUIRED PERMITTING</a:t>
            </a:r>
            <a:endParaRPr sz="1000" dirty="0">
              <a:solidFill>
                <a:schemeClr val="tx1"/>
              </a:solidFill>
            </a:endParaRPr>
          </a:p>
        </p:txBody>
      </p:sp>
      <p:sp>
        <p:nvSpPr>
          <p:cNvPr id="23" name="TextBox 22">
            <a:extLst>
              <a:ext uri="{FF2B5EF4-FFF2-40B4-BE49-F238E27FC236}">
                <a16:creationId xmlns:a16="http://schemas.microsoft.com/office/drawing/2014/main" id="{F290CB36-C3D8-EF30-833E-2A6FF0101B9F}"/>
              </a:ext>
            </a:extLst>
          </p:cNvPr>
          <p:cNvSpPr txBox="1"/>
          <p:nvPr/>
        </p:nvSpPr>
        <p:spPr>
          <a:xfrm>
            <a:off x="139317" y="4013626"/>
            <a:ext cx="1928765" cy="7694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indent="-171450">
              <a:buFont typeface="Arial" panose="020B0604020202020204" pitchFamily="34" charset="0"/>
              <a:buChar char="•"/>
            </a:pPr>
            <a:r>
              <a:rPr lang="en-US" sz="1100" dirty="0"/>
              <a:t>MEPA Expanded ENF &amp; Single EIR</a:t>
            </a:r>
            <a:br>
              <a:rPr lang="en-US" sz="1100" dirty="0"/>
            </a:br>
            <a:endParaRPr lang="en-US" sz="1100" dirty="0"/>
          </a:p>
          <a:p>
            <a:pPr marL="171450" indent="-171450">
              <a:buFont typeface="Arial" panose="020B0604020202020204" pitchFamily="34" charset="0"/>
              <a:buChar char="•"/>
            </a:pPr>
            <a:r>
              <a:rPr lang="en-US" sz="1100" dirty="0"/>
              <a:t>ConCom Notice of Intent</a:t>
            </a:r>
          </a:p>
        </p:txBody>
      </p:sp>
      <p:sp>
        <p:nvSpPr>
          <p:cNvPr id="24" name="Slide Number Placeholder 18">
            <a:extLst>
              <a:ext uri="{FF2B5EF4-FFF2-40B4-BE49-F238E27FC236}">
                <a16:creationId xmlns:a16="http://schemas.microsoft.com/office/drawing/2014/main" id="{D84DAF32-357C-429C-718E-BA1675F04205}"/>
              </a:ext>
            </a:extLst>
          </p:cNvPr>
          <p:cNvSpPr>
            <a:spLocks noGrp="1"/>
          </p:cNvSpPr>
          <p:nvPr>
            <p:ph type="sldNum" sz="quarter" idx="2"/>
          </p:nvPr>
        </p:nvSpPr>
        <p:spPr>
          <a:xfrm>
            <a:off x="8893426" y="4578971"/>
            <a:ext cx="222514" cy="204096"/>
          </a:xfrm>
        </p:spPr>
        <p:txBody>
          <a:bodyPr>
            <a:normAutofit fontScale="92500" lnSpcReduction="10000"/>
          </a:bodyPr>
          <a:lstStyle/>
          <a:p>
            <a:fld id="{86CB4B4D-7CA3-9044-876B-883B54F8677D}" type="slidenum">
              <a:rPr lang="en-US" smtClean="0"/>
              <a:t>18</a:t>
            </a:fld>
            <a:endParaRPr lang="en-US" dirty="0"/>
          </a:p>
        </p:txBody>
      </p:sp>
    </p:spTree>
    <p:extLst>
      <p:ext uri="{BB962C8B-B14F-4D97-AF65-F5344CB8AC3E}">
        <p14:creationId xmlns:p14="http://schemas.microsoft.com/office/powerpoint/2010/main" val="364063314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D35C6-5B3E-4925-89F5-FB5BC52DD743}"/>
            </a:ext>
          </a:extLst>
        </p:cNvPr>
        <p:cNvGrpSpPr/>
        <p:nvPr/>
      </p:nvGrpSpPr>
      <p:grpSpPr>
        <a:xfrm>
          <a:off x="0" y="0"/>
          <a:ext cx="0" cy="0"/>
          <a:chOff x="0" y="0"/>
          <a:chExt cx="0" cy="0"/>
        </a:xfrm>
      </p:grpSpPr>
      <p:sp>
        <p:nvSpPr>
          <p:cNvPr id="4" name="Google Shape;112;p27">
            <a:extLst>
              <a:ext uri="{FF2B5EF4-FFF2-40B4-BE49-F238E27FC236}">
                <a16:creationId xmlns:a16="http://schemas.microsoft.com/office/drawing/2014/main" id="{6517D18C-0456-A366-0D90-C189141598A2}"/>
              </a:ext>
            </a:extLst>
          </p:cNvPr>
          <p:cNvSpPr txBox="1">
            <a:spLocks noGrp="1"/>
          </p:cNvSpPr>
          <p:nvPr>
            <p:ph type="title"/>
          </p:nvPr>
        </p:nvSpPr>
        <p:spPr>
          <a:xfrm>
            <a:off x="0" y="0"/>
            <a:ext cx="9144000" cy="490294"/>
          </a:xfrm>
          <a:prstGeom prst="rect">
            <a:avLst/>
          </a:prstGeom>
          <a:solidFill>
            <a:srgbClr val="1D3E81"/>
          </a:solidFill>
        </p:spPr>
        <p:txBody>
          <a:bodyPr>
            <a:normAutofit/>
          </a:bodyPr>
          <a:lstStyle>
            <a:lvl1pPr algn="ctr">
              <a:defRPr sz="2600">
                <a:solidFill>
                  <a:srgbClr val="FBFFFF"/>
                </a:solidFill>
                <a:latin typeface="Helvetica Neue"/>
                <a:ea typeface="Helvetica Neue"/>
                <a:cs typeface="Helvetica Neue"/>
                <a:sym typeface="Helvetica Neue"/>
              </a:defRPr>
            </a:lvl1pPr>
          </a:lstStyle>
          <a:p>
            <a:pPr algn="l"/>
            <a:r>
              <a:rPr lang="en-US" sz="2400" dirty="0"/>
              <a:t>Hot Spot #2 – Short Beach / Revere Street</a:t>
            </a:r>
            <a:endParaRPr sz="2400" dirty="0"/>
          </a:p>
        </p:txBody>
      </p:sp>
      <p:pic>
        <p:nvPicPr>
          <p:cNvPr id="5" name="Picture 2" descr="Winthrop Massachusetts Homepage">
            <a:extLst>
              <a:ext uri="{FF2B5EF4-FFF2-40B4-BE49-F238E27FC236}">
                <a16:creationId xmlns:a16="http://schemas.microsoft.com/office/drawing/2014/main" id="{F10B44CE-334A-A72F-851B-6D957801C7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6327" y="18968"/>
            <a:ext cx="1875097" cy="435244"/>
          </a:xfrm>
          <a:prstGeom prst="rect">
            <a:avLst/>
          </a:prstGeom>
          <a:solidFill>
            <a:schemeClr val="bg1"/>
          </a:solidFill>
        </p:spPr>
      </p:pic>
      <p:sp>
        <p:nvSpPr>
          <p:cNvPr id="2" name="Slide Number Placeholder 1">
            <a:extLst>
              <a:ext uri="{FF2B5EF4-FFF2-40B4-BE49-F238E27FC236}">
                <a16:creationId xmlns:a16="http://schemas.microsoft.com/office/drawing/2014/main" id="{D70067C0-D623-6BEC-8F31-C2C8AD6029A7}"/>
              </a:ext>
            </a:extLst>
          </p:cNvPr>
          <p:cNvSpPr>
            <a:spLocks noGrp="1"/>
          </p:cNvSpPr>
          <p:nvPr>
            <p:ph type="sldNum" sz="quarter" idx="2"/>
          </p:nvPr>
        </p:nvSpPr>
        <p:spPr>
          <a:xfrm>
            <a:off x="8726471" y="4802165"/>
            <a:ext cx="222514" cy="204096"/>
          </a:xfrm>
        </p:spPr>
        <p:txBody>
          <a:bodyPr>
            <a:normAutofit fontScale="92500" lnSpcReduction="10000"/>
          </a:bodyPr>
          <a:lstStyle/>
          <a:p>
            <a:fld id="{86CB4B4D-7CA3-9044-876B-883B54F8677D}" type="slidenum">
              <a:rPr lang="en-US" smtClean="0"/>
              <a:t>19</a:t>
            </a:fld>
            <a:endParaRPr lang="en-US" dirty="0"/>
          </a:p>
        </p:txBody>
      </p:sp>
      <p:sp>
        <p:nvSpPr>
          <p:cNvPr id="3" name="Google Shape;208;p40">
            <a:extLst>
              <a:ext uri="{FF2B5EF4-FFF2-40B4-BE49-F238E27FC236}">
                <a16:creationId xmlns:a16="http://schemas.microsoft.com/office/drawing/2014/main" id="{8F5FD6EA-42F8-4DDD-9432-ED9CAB7A3909}"/>
              </a:ext>
            </a:extLst>
          </p:cNvPr>
          <p:cNvSpPr txBox="1"/>
          <p:nvPr/>
        </p:nvSpPr>
        <p:spPr>
          <a:xfrm>
            <a:off x="87740" y="605098"/>
            <a:ext cx="652091" cy="376996"/>
          </a:xfrm>
          <a:prstGeom prst="rect">
            <a:avLst/>
          </a:prstGeom>
          <a:solidFill>
            <a:schemeClr val="tx1"/>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000" dirty="0">
                <a:solidFill>
                  <a:schemeClr val="bg1"/>
                </a:solidFill>
              </a:rPr>
              <a:t>Project</a:t>
            </a:r>
          </a:p>
          <a:p>
            <a:pPr algn="ctr">
              <a:buSzPct val="100000"/>
              <a:defRPr sz="1700">
                <a:latin typeface="+mn-lt"/>
                <a:ea typeface="+mn-ea"/>
                <a:cs typeface="+mn-cs"/>
                <a:sym typeface="Arial"/>
              </a:defRPr>
            </a:pPr>
            <a:r>
              <a:rPr lang="en-US" sz="1000" dirty="0">
                <a:solidFill>
                  <a:schemeClr val="bg1"/>
                </a:solidFill>
              </a:rPr>
              <a:t>Phase</a:t>
            </a:r>
            <a:endParaRPr sz="1000" dirty="0">
              <a:solidFill>
                <a:schemeClr val="bg1"/>
              </a:solidFill>
            </a:endParaRPr>
          </a:p>
        </p:txBody>
      </p:sp>
      <p:cxnSp>
        <p:nvCxnSpPr>
          <p:cNvPr id="6" name="Straight Connector 5">
            <a:extLst>
              <a:ext uri="{FF2B5EF4-FFF2-40B4-BE49-F238E27FC236}">
                <a16:creationId xmlns:a16="http://schemas.microsoft.com/office/drawing/2014/main" id="{E3C71862-D696-31A1-562D-94AC66C657BF}"/>
              </a:ext>
            </a:extLst>
          </p:cNvPr>
          <p:cNvCxnSpPr>
            <a:cxnSpLocks/>
          </p:cNvCxnSpPr>
          <p:nvPr/>
        </p:nvCxnSpPr>
        <p:spPr>
          <a:xfrm>
            <a:off x="1692498" y="797746"/>
            <a:ext cx="7005693" cy="0"/>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sp>
        <p:nvSpPr>
          <p:cNvPr id="7" name="TextBox 6">
            <a:extLst>
              <a:ext uri="{FF2B5EF4-FFF2-40B4-BE49-F238E27FC236}">
                <a16:creationId xmlns:a16="http://schemas.microsoft.com/office/drawing/2014/main" id="{5A39B407-65E6-7C2A-F807-3875388EA0D8}"/>
              </a:ext>
            </a:extLst>
          </p:cNvPr>
          <p:cNvSpPr txBox="1"/>
          <p:nvPr/>
        </p:nvSpPr>
        <p:spPr>
          <a:xfrm>
            <a:off x="834960" y="596785"/>
            <a:ext cx="1475978" cy="400110"/>
          </a:xfrm>
          <a:prstGeom prst="rect">
            <a:avLst/>
          </a:prstGeom>
          <a:solidFill>
            <a:srgbClr val="FFFF00"/>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solidFill>
                  <a:srgbClr val="26282A"/>
                </a:solidFill>
                <a:ea typeface="Times New Roman" panose="02020603050405020304" pitchFamily="18" charset="0"/>
                <a:cs typeface="Times New Roman" panose="02020603050405020304" pitchFamily="18" charset="0"/>
              </a:rPr>
              <a:t>Investigation / Solution Vetting </a:t>
            </a:r>
            <a:r>
              <a:rPr lang="en-US" sz="1000" dirty="0">
                <a:solidFill>
                  <a:srgbClr val="26282A"/>
                </a:solidFill>
                <a:cs typeface="Times New Roman" panose="02020603050405020304" pitchFamily="18" charset="0"/>
              </a:rPr>
              <a:t>(~60 Days)</a:t>
            </a:r>
            <a:endParaRPr lang="en-US" sz="1000" dirty="0"/>
          </a:p>
        </p:txBody>
      </p:sp>
      <p:sp>
        <p:nvSpPr>
          <p:cNvPr id="8" name="TextBox 7">
            <a:extLst>
              <a:ext uri="{FF2B5EF4-FFF2-40B4-BE49-F238E27FC236}">
                <a16:creationId xmlns:a16="http://schemas.microsoft.com/office/drawing/2014/main" id="{BCF072AE-DFC1-6D28-DDF3-D031EB83A85D}"/>
              </a:ext>
            </a:extLst>
          </p:cNvPr>
          <p:cNvSpPr txBox="1"/>
          <p:nvPr/>
        </p:nvSpPr>
        <p:spPr>
          <a:xfrm>
            <a:off x="2418732" y="605098"/>
            <a:ext cx="1857694"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Initial (30%) Solution Design &amp; Cost Estimate (~120 Days)</a:t>
            </a:r>
          </a:p>
        </p:txBody>
      </p:sp>
      <p:sp>
        <p:nvSpPr>
          <p:cNvPr id="9" name="TextBox 8">
            <a:extLst>
              <a:ext uri="{FF2B5EF4-FFF2-40B4-BE49-F238E27FC236}">
                <a16:creationId xmlns:a16="http://schemas.microsoft.com/office/drawing/2014/main" id="{40719A04-7B8D-93B9-26A1-95A990EB03B1}"/>
              </a:ext>
            </a:extLst>
          </p:cNvPr>
          <p:cNvSpPr txBox="1"/>
          <p:nvPr/>
        </p:nvSpPr>
        <p:spPr>
          <a:xfrm>
            <a:off x="6152261" y="605098"/>
            <a:ext cx="1660247"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Final Design, Engineering &amp; Permitting (~180 Days)</a:t>
            </a:r>
          </a:p>
        </p:txBody>
      </p:sp>
      <p:sp>
        <p:nvSpPr>
          <p:cNvPr id="10" name="TextBox 9">
            <a:extLst>
              <a:ext uri="{FF2B5EF4-FFF2-40B4-BE49-F238E27FC236}">
                <a16:creationId xmlns:a16="http://schemas.microsoft.com/office/drawing/2014/main" id="{71EF1C98-91C9-12C7-6118-21D4FABD7EFA}"/>
              </a:ext>
            </a:extLst>
          </p:cNvPr>
          <p:cNvSpPr txBox="1"/>
          <p:nvPr/>
        </p:nvSpPr>
        <p:spPr>
          <a:xfrm>
            <a:off x="4384220" y="605098"/>
            <a:ext cx="1660247"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Funding Grant / Debt Exclusion (~60-90 Days)</a:t>
            </a:r>
          </a:p>
        </p:txBody>
      </p:sp>
      <p:sp>
        <p:nvSpPr>
          <p:cNvPr id="11" name="TextBox 10">
            <a:extLst>
              <a:ext uri="{FF2B5EF4-FFF2-40B4-BE49-F238E27FC236}">
                <a16:creationId xmlns:a16="http://schemas.microsoft.com/office/drawing/2014/main" id="{7032540E-B68A-F198-7BC5-3A73C8FD4362}"/>
              </a:ext>
            </a:extLst>
          </p:cNvPr>
          <p:cNvSpPr txBox="1"/>
          <p:nvPr/>
        </p:nvSpPr>
        <p:spPr>
          <a:xfrm>
            <a:off x="7908812" y="605098"/>
            <a:ext cx="915589"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Construction (~2 Years)</a:t>
            </a:r>
          </a:p>
        </p:txBody>
      </p:sp>
      <p:sp>
        <p:nvSpPr>
          <p:cNvPr id="12" name="TextBox 11">
            <a:extLst>
              <a:ext uri="{FF2B5EF4-FFF2-40B4-BE49-F238E27FC236}">
                <a16:creationId xmlns:a16="http://schemas.microsoft.com/office/drawing/2014/main" id="{5815EC35-BB5A-41FD-A8BE-FC8566DBED62}"/>
              </a:ext>
            </a:extLst>
          </p:cNvPr>
          <p:cNvSpPr txBox="1"/>
          <p:nvPr/>
        </p:nvSpPr>
        <p:spPr>
          <a:xfrm>
            <a:off x="124919" y="1588470"/>
            <a:ext cx="4447081" cy="1107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indent="-171450">
              <a:buFont typeface="Arial" panose="020B0604020202020204" pitchFamily="34" charset="0"/>
              <a:buChar char="•"/>
            </a:pPr>
            <a:r>
              <a:rPr lang="en-US" sz="1100" dirty="0"/>
              <a:t>Frequent storm surge causing egress closure &amp; damage to existing sea wall and Revere Street roadway</a:t>
            </a:r>
            <a:br>
              <a:rPr lang="en-US" sz="1100" dirty="0"/>
            </a:br>
            <a:endParaRPr lang="en-US" sz="1100" dirty="0"/>
          </a:p>
          <a:p>
            <a:pPr marL="171450" indent="-171450">
              <a:buFont typeface="Arial" panose="020B0604020202020204" pitchFamily="34" charset="0"/>
              <a:buChar char="•"/>
            </a:pPr>
            <a:r>
              <a:rPr lang="en-US" sz="1100" dirty="0"/>
              <a:t>Dated vulnerability assessment needs updating to ensure plan sufficiently supports both resident evacuation out of town, and delivery of aid and first responders into the town. </a:t>
            </a:r>
          </a:p>
        </p:txBody>
      </p:sp>
      <p:sp>
        <p:nvSpPr>
          <p:cNvPr id="13" name="Google Shape;208;p40">
            <a:extLst>
              <a:ext uri="{FF2B5EF4-FFF2-40B4-BE49-F238E27FC236}">
                <a16:creationId xmlns:a16="http://schemas.microsoft.com/office/drawing/2014/main" id="{B8DAC020-40DD-0E04-31CF-1AC39B7A9AFB}"/>
              </a:ext>
            </a:extLst>
          </p:cNvPr>
          <p:cNvSpPr txBox="1"/>
          <p:nvPr/>
        </p:nvSpPr>
        <p:spPr>
          <a:xfrm>
            <a:off x="198627" y="1244867"/>
            <a:ext cx="918973" cy="253885"/>
          </a:xfrm>
          <a:prstGeom prst="rect">
            <a:avLst/>
          </a:prstGeom>
          <a:solidFill>
            <a:schemeClr val="accent1">
              <a:lumMod val="20000"/>
              <a:lumOff val="80000"/>
            </a:schemeClr>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200" dirty="0">
                <a:solidFill>
                  <a:schemeClr val="tx1"/>
                </a:solidFill>
              </a:rPr>
              <a:t>SITUATION</a:t>
            </a:r>
            <a:endParaRPr sz="1200" dirty="0">
              <a:solidFill>
                <a:schemeClr val="tx1"/>
              </a:solidFill>
            </a:endParaRPr>
          </a:p>
        </p:txBody>
      </p:sp>
      <p:sp>
        <p:nvSpPr>
          <p:cNvPr id="14" name="TextBox 13">
            <a:extLst>
              <a:ext uri="{FF2B5EF4-FFF2-40B4-BE49-F238E27FC236}">
                <a16:creationId xmlns:a16="http://schemas.microsoft.com/office/drawing/2014/main" id="{65A3A09F-0FA7-9860-0448-047F88F73E8B}"/>
              </a:ext>
            </a:extLst>
          </p:cNvPr>
          <p:cNvSpPr txBox="1"/>
          <p:nvPr/>
        </p:nvSpPr>
        <p:spPr>
          <a:xfrm>
            <a:off x="198627" y="3431472"/>
            <a:ext cx="8625774" cy="1446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buFont typeface="Arial" panose="020B0604020202020204" pitchFamily="34" charset="0"/>
              <a:buChar char="•"/>
            </a:pPr>
            <a:r>
              <a:rPr lang="en-US" sz="1100" dirty="0"/>
              <a:t>Ensure roadway is operable during moderate storms; gate is only closed when absolutely necessary during the most severe storms (depending upon solution, eventually gate may not be necessary at all).</a:t>
            </a:r>
          </a:p>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r>
              <a:rPr lang="en-US" sz="1100" dirty="0"/>
              <a:t>Ensure water re-direct from the sea wall doesn’t negatively impact Lower Nahant Avenue.</a:t>
            </a:r>
          </a:p>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r>
              <a:rPr lang="en-US" sz="1100" dirty="0"/>
              <a:t>Take advantage of the “sponge” of Belle Isle Marsh to absorb the stormwater, while ensuring Marsh doesn’t flood – need to research options for water egress on other sides of the Marsh.</a:t>
            </a:r>
          </a:p>
          <a:p>
            <a:endParaRPr lang="en-US" sz="1100" dirty="0"/>
          </a:p>
        </p:txBody>
      </p:sp>
      <p:sp>
        <p:nvSpPr>
          <p:cNvPr id="15" name="Google Shape;208;p40">
            <a:extLst>
              <a:ext uri="{FF2B5EF4-FFF2-40B4-BE49-F238E27FC236}">
                <a16:creationId xmlns:a16="http://schemas.microsoft.com/office/drawing/2014/main" id="{11D244F7-25D9-41D0-8BB9-AFB90E113A9B}"/>
              </a:ext>
            </a:extLst>
          </p:cNvPr>
          <p:cNvSpPr txBox="1"/>
          <p:nvPr/>
        </p:nvSpPr>
        <p:spPr>
          <a:xfrm>
            <a:off x="198627" y="3011521"/>
            <a:ext cx="1685282" cy="253885"/>
          </a:xfrm>
          <a:prstGeom prst="rect">
            <a:avLst/>
          </a:prstGeom>
          <a:solidFill>
            <a:schemeClr val="accent1">
              <a:lumMod val="20000"/>
              <a:lumOff val="80000"/>
            </a:schemeClr>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200" dirty="0">
                <a:solidFill>
                  <a:schemeClr val="tx1"/>
                </a:solidFill>
              </a:rPr>
              <a:t>DESIRED OUTCOMES</a:t>
            </a:r>
            <a:endParaRPr sz="1200" dirty="0">
              <a:solidFill>
                <a:schemeClr val="tx1"/>
              </a:solidFill>
            </a:endParaRPr>
          </a:p>
        </p:txBody>
      </p:sp>
      <p:pic>
        <p:nvPicPr>
          <p:cNvPr id="18" name="Picture 17" descr="A map of a city&#10;&#10;Description automatically generated">
            <a:extLst>
              <a:ext uri="{FF2B5EF4-FFF2-40B4-BE49-F238E27FC236}">
                <a16:creationId xmlns:a16="http://schemas.microsoft.com/office/drawing/2014/main" id="{5997A018-3B8B-367B-A6F7-49AAF157CA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5444" y="1277367"/>
            <a:ext cx="4253041" cy="1708711"/>
          </a:xfrm>
          <a:prstGeom prst="rect">
            <a:avLst/>
          </a:prstGeom>
        </p:spPr>
      </p:pic>
      <p:sp>
        <p:nvSpPr>
          <p:cNvPr id="19" name="Slide Number Placeholder 18">
            <a:extLst>
              <a:ext uri="{FF2B5EF4-FFF2-40B4-BE49-F238E27FC236}">
                <a16:creationId xmlns:a16="http://schemas.microsoft.com/office/drawing/2014/main" id="{72F3A94A-46EB-D0EB-7591-13F3613CE0C7}"/>
              </a:ext>
            </a:extLst>
          </p:cNvPr>
          <p:cNvSpPr txBox="1">
            <a:spLocks/>
          </p:cNvSpPr>
          <p:nvPr/>
        </p:nvSpPr>
        <p:spPr>
          <a:xfrm>
            <a:off x="8730114" y="4801448"/>
            <a:ext cx="222514" cy="204096"/>
          </a:xfrm>
          <a:prstGeom prst="rect">
            <a:avLst/>
          </a:prstGeom>
          <a:ln w="12700">
            <a:miter lim="400000"/>
          </a:ln>
        </p:spPr>
        <p:txBody>
          <a:bodyPr wrap="none" lIns="34275" tIns="34275" rIns="34275" bIns="34275" anchor="ctr">
            <a:normAutofit fontScale="92500" lnSpcReduction="10000"/>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rgbClr val="585858"/>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en-US" smtClean="0"/>
              <a:pPr/>
              <a:t>19</a:t>
            </a:fld>
            <a:endParaRPr lang="en-US" dirty="0"/>
          </a:p>
        </p:txBody>
      </p:sp>
    </p:spTree>
    <p:extLst>
      <p:ext uri="{BB962C8B-B14F-4D97-AF65-F5344CB8AC3E}">
        <p14:creationId xmlns:p14="http://schemas.microsoft.com/office/powerpoint/2010/main" val="285195020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Google Shape;112;p27"/>
          <p:cNvSpPr txBox="1">
            <a:spLocks noGrp="1"/>
          </p:cNvSpPr>
          <p:nvPr>
            <p:ph type="title"/>
          </p:nvPr>
        </p:nvSpPr>
        <p:spPr>
          <a:xfrm>
            <a:off x="0" y="0"/>
            <a:ext cx="9144000" cy="490294"/>
          </a:xfrm>
          <a:prstGeom prst="rect">
            <a:avLst/>
          </a:prstGeom>
          <a:solidFill>
            <a:srgbClr val="1D3E81"/>
          </a:solidFill>
        </p:spPr>
        <p:txBody>
          <a:bodyPr/>
          <a:lstStyle>
            <a:lvl1pPr algn="ctr">
              <a:defRPr sz="2600">
                <a:solidFill>
                  <a:srgbClr val="FBFFFF"/>
                </a:solidFill>
                <a:latin typeface="Helvetica Neue"/>
                <a:ea typeface="Helvetica Neue"/>
                <a:cs typeface="Helvetica Neue"/>
                <a:sym typeface="Helvetica Neue"/>
              </a:defRPr>
            </a:lvl1pPr>
          </a:lstStyle>
          <a:p>
            <a:pPr algn="l"/>
            <a:r>
              <a:rPr lang="en-US" dirty="0"/>
              <a:t>Contents</a:t>
            </a:r>
            <a:endParaRPr dirty="0"/>
          </a:p>
        </p:txBody>
      </p:sp>
      <p:pic>
        <p:nvPicPr>
          <p:cNvPr id="221" name="Google Shape;114;p27" descr="Google Shape;114;p27"/>
          <p:cNvPicPr>
            <a:picLocks noChangeAspect="1"/>
          </p:cNvPicPr>
          <p:nvPr/>
        </p:nvPicPr>
        <p:blipFill>
          <a:blip r:embed="rId3"/>
          <a:stretch>
            <a:fillRect/>
          </a:stretch>
        </p:blipFill>
        <p:spPr>
          <a:xfrm>
            <a:off x="3264250" y="579730"/>
            <a:ext cx="5429476" cy="4232772"/>
          </a:xfrm>
          <a:prstGeom prst="rect">
            <a:avLst/>
          </a:prstGeom>
          <a:ln w="12700">
            <a:miter lim="400000"/>
          </a:ln>
        </p:spPr>
      </p:pic>
      <p:sp>
        <p:nvSpPr>
          <p:cNvPr id="222" name="Google Shape;115;p27"/>
          <p:cNvSpPr txBox="1"/>
          <p:nvPr/>
        </p:nvSpPr>
        <p:spPr>
          <a:xfrm>
            <a:off x="134111" y="683303"/>
            <a:ext cx="3030903" cy="43396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p>
            <a:pPr marL="342900" indent="-342900">
              <a:buFont typeface="Arial" panose="020B0604020202020204" pitchFamily="34" charset="0"/>
              <a:buChar char="•"/>
              <a:defRPr sz="2000">
                <a:solidFill>
                  <a:srgbClr val="FFFFFF"/>
                </a:solidFill>
                <a:latin typeface="Helvetica Neue"/>
                <a:ea typeface="Helvetica Neue"/>
                <a:cs typeface="Helvetica Neue"/>
                <a:sym typeface="Helvetica Neue"/>
              </a:defRPr>
            </a:pPr>
            <a:r>
              <a:rPr lang="en-US" sz="1800" dirty="0">
                <a:solidFill>
                  <a:srgbClr val="0070C0"/>
                </a:solidFill>
                <a:latin typeface="Franklin Gothic Medium" panose="020B0603020102020204" pitchFamily="34" charset="0"/>
              </a:rPr>
              <a:t>CACC Charter,  Commissioners &amp; 2025 Meeting Schedule</a:t>
            </a:r>
            <a:br>
              <a:rPr lang="en-US" sz="1800" dirty="0">
                <a:solidFill>
                  <a:srgbClr val="0070C0"/>
                </a:solidFill>
                <a:latin typeface="Franklin Gothic Medium" panose="020B0603020102020204" pitchFamily="34" charset="0"/>
              </a:rPr>
            </a:br>
            <a:endParaRPr lang="en-US" sz="1800" dirty="0">
              <a:solidFill>
                <a:srgbClr val="0070C0"/>
              </a:solidFill>
              <a:latin typeface="Franklin Gothic Medium" panose="020B0603020102020204" pitchFamily="34" charset="0"/>
            </a:endParaRPr>
          </a:p>
          <a:p>
            <a:pPr marL="342900" indent="-342900">
              <a:buFont typeface="Arial" panose="020B0604020202020204" pitchFamily="34" charset="0"/>
              <a:buChar char="•"/>
              <a:defRPr sz="2000">
                <a:solidFill>
                  <a:srgbClr val="FFFFFF"/>
                </a:solidFill>
                <a:latin typeface="Helvetica Neue"/>
                <a:ea typeface="Helvetica Neue"/>
                <a:cs typeface="Helvetica Neue"/>
                <a:sym typeface="Helvetica Neue"/>
              </a:defRPr>
            </a:pPr>
            <a:r>
              <a:rPr lang="en-US" sz="1800" dirty="0">
                <a:solidFill>
                  <a:srgbClr val="0070C0"/>
                </a:solidFill>
                <a:latin typeface="Franklin Gothic Medium" panose="020B0603020102020204" pitchFamily="34" charset="0"/>
              </a:rPr>
              <a:t>How Climate Affects Winthrop Residents – Why You Should Care</a:t>
            </a:r>
          </a:p>
          <a:p>
            <a:pPr marL="342900" indent="-342900">
              <a:buFont typeface="Arial" panose="020B0604020202020204" pitchFamily="34" charset="0"/>
              <a:buChar char="•"/>
              <a:defRPr sz="2000">
                <a:solidFill>
                  <a:srgbClr val="FFFFFF"/>
                </a:solidFill>
                <a:latin typeface="Helvetica Neue"/>
                <a:ea typeface="Helvetica Neue"/>
                <a:cs typeface="Helvetica Neue"/>
                <a:sym typeface="Helvetica Neue"/>
              </a:defRPr>
            </a:pPr>
            <a:endParaRPr lang="en-US" sz="1800" dirty="0">
              <a:solidFill>
                <a:srgbClr val="0070C0"/>
              </a:solidFill>
              <a:latin typeface="Franklin Gothic Medium" panose="020B0603020102020204" pitchFamily="34" charset="0"/>
            </a:endParaRPr>
          </a:p>
          <a:p>
            <a:pPr marL="342900" indent="-342900">
              <a:buFont typeface="Arial" panose="020B0604020202020204" pitchFamily="34" charset="0"/>
              <a:buChar char="•"/>
              <a:defRPr sz="2000">
                <a:solidFill>
                  <a:srgbClr val="FFFFFF"/>
                </a:solidFill>
                <a:latin typeface="Helvetica Neue"/>
                <a:ea typeface="Helvetica Neue"/>
                <a:cs typeface="Helvetica Neue"/>
                <a:sym typeface="Helvetica Neue"/>
              </a:defRPr>
            </a:pPr>
            <a:r>
              <a:rPr lang="en-US" sz="1800" dirty="0">
                <a:solidFill>
                  <a:srgbClr val="0070C0"/>
                </a:solidFill>
                <a:latin typeface="Franklin Gothic Medium" panose="020B0603020102020204" pitchFamily="34" charset="0"/>
              </a:rPr>
              <a:t>Goals &amp; Objectives of the Climate Action Plan</a:t>
            </a:r>
            <a:br>
              <a:rPr lang="en-US" sz="1800" dirty="0">
                <a:solidFill>
                  <a:srgbClr val="0070C0"/>
                </a:solidFill>
                <a:latin typeface="Franklin Gothic Medium" panose="020B0603020102020204" pitchFamily="34" charset="0"/>
              </a:rPr>
            </a:br>
            <a:endParaRPr lang="en-US" sz="1800" dirty="0">
              <a:solidFill>
                <a:srgbClr val="0070C0"/>
              </a:solidFill>
              <a:latin typeface="Franklin Gothic Medium" panose="020B0603020102020204" pitchFamily="34" charset="0"/>
            </a:endParaRPr>
          </a:p>
          <a:p>
            <a:pPr marL="342900" indent="-342900">
              <a:buFont typeface="Arial" panose="020B0604020202020204" pitchFamily="34" charset="0"/>
              <a:buChar char="•"/>
              <a:defRPr sz="2000">
                <a:solidFill>
                  <a:srgbClr val="FFFFFF"/>
                </a:solidFill>
                <a:latin typeface="Helvetica Neue"/>
                <a:ea typeface="Helvetica Neue"/>
                <a:cs typeface="Helvetica Neue"/>
                <a:sym typeface="Helvetica Neue"/>
              </a:defRPr>
            </a:pPr>
            <a:r>
              <a:rPr lang="en-US" sz="1800" dirty="0">
                <a:solidFill>
                  <a:srgbClr val="0070C0"/>
                </a:solidFill>
                <a:latin typeface="Franklin Gothic Medium" panose="020B0603020102020204" pitchFamily="34" charset="0"/>
              </a:rPr>
              <a:t>Action Plan</a:t>
            </a:r>
          </a:p>
          <a:p>
            <a:pPr marL="342900" lvl="8" indent="-342900">
              <a:buFont typeface="Arial" panose="020B0604020202020204" pitchFamily="34" charset="0"/>
              <a:buChar char="•"/>
              <a:defRPr sz="2000">
                <a:solidFill>
                  <a:srgbClr val="FFFFFF"/>
                </a:solidFill>
                <a:latin typeface="Helvetica Neue"/>
                <a:ea typeface="Helvetica Neue"/>
                <a:cs typeface="Helvetica Neue"/>
                <a:sym typeface="Helvetica Neue"/>
              </a:defRPr>
            </a:pPr>
            <a:r>
              <a:rPr lang="en-US" sz="1200" dirty="0">
                <a:solidFill>
                  <a:srgbClr val="0070C0"/>
                </a:solidFill>
                <a:latin typeface="Franklin Gothic Medium" panose="020B0603020102020204" pitchFamily="34" charset="0"/>
              </a:rPr>
              <a:t>Immediate/Short Term (2025-2026)</a:t>
            </a:r>
          </a:p>
          <a:p>
            <a:pPr marL="342900" lvl="8" indent="-342900">
              <a:buFont typeface="Arial" panose="020B0604020202020204" pitchFamily="34" charset="0"/>
              <a:buChar char="•"/>
              <a:defRPr sz="2000">
                <a:solidFill>
                  <a:srgbClr val="FFFFFF"/>
                </a:solidFill>
                <a:latin typeface="Helvetica Neue"/>
                <a:ea typeface="Helvetica Neue"/>
                <a:cs typeface="Helvetica Neue"/>
                <a:sym typeface="Helvetica Neue"/>
              </a:defRPr>
            </a:pPr>
            <a:r>
              <a:rPr lang="en-US" sz="1200" dirty="0">
                <a:solidFill>
                  <a:srgbClr val="0070C0"/>
                </a:solidFill>
                <a:latin typeface="Franklin Gothic Medium" panose="020B0603020102020204" pitchFamily="34" charset="0"/>
              </a:rPr>
              <a:t>Medium Term (2027-2028)</a:t>
            </a:r>
          </a:p>
          <a:p>
            <a:pPr marL="342900" lvl="8" indent="-342900">
              <a:buFont typeface="Arial" panose="020B0604020202020204" pitchFamily="34" charset="0"/>
              <a:buChar char="•"/>
              <a:defRPr sz="2000">
                <a:solidFill>
                  <a:srgbClr val="FFFFFF"/>
                </a:solidFill>
                <a:latin typeface="Helvetica Neue"/>
                <a:ea typeface="Helvetica Neue"/>
                <a:cs typeface="Helvetica Neue"/>
                <a:sym typeface="Helvetica Neue"/>
              </a:defRPr>
            </a:pPr>
            <a:r>
              <a:rPr lang="en-US" sz="1200" dirty="0">
                <a:solidFill>
                  <a:srgbClr val="0070C0"/>
                </a:solidFill>
                <a:latin typeface="Franklin Gothic Medium" panose="020B0603020102020204" pitchFamily="34" charset="0"/>
              </a:rPr>
              <a:t>Long Term (2029 and Beyond)</a:t>
            </a:r>
          </a:p>
          <a:p>
            <a:pPr marL="342900" indent="-342900">
              <a:buFont typeface="Arial" panose="020B0604020202020204" pitchFamily="34" charset="0"/>
              <a:buChar char="•"/>
              <a:defRPr sz="2000">
                <a:solidFill>
                  <a:srgbClr val="FFFFFF"/>
                </a:solidFill>
                <a:latin typeface="Helvetica Neue"/>
                <a:ea typeface="Helvetica Neue"/>
                <a:cs typeface="Helvetica Neue"/>
                <a:sym typeface="Helvetica Neue"/>
              </a:defRPr>
            </a:pPr>
            <a:endParaRPr lang="en-US" sz="1800" dirty="0">
              <a:solidFill>
                <a:srgbClr val="0070C0"/>
              </a:solidFill>
              <a:latin typeface="Franklin Gothic Medium" panose="020B0603020102020204" pitchFamily="34" charset="0"/>
            </a:endParaRPr>
          </a:p>
        </p:txBody>
      </p:sp>
      <p:pic>
        <p:nvPicPr>
          <p:cNvPr id="2" name="Picture 2" descr="Winthrop Massachusetts Homepage">
            <a:extLst>
              <a:ext uri="{FF2B5EF4-FFF2-40B4-BE49-F238E27FC236}">
                <a16:creationId xmlns:a16="http://schemas.microsoft.com/office/drawing/2014/main" id="{6240C007-EB1A-C1EB-3595-87764C768B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6327" y="18968"/>
            <a:ext cx="1875097" cy="435244"/>
          </a:xfrm>
          <a:prstGeom prst="rect">
            <a:avLst/>
          </a:prstGeom>
          <a:solidFill>
            <a:schemeClr val="bg1"/>
          </a:solidFill>
        </p:spPr>
      </p:pic>
      <p:sp>
        <p:nvSpPr>
          <p:cNvPr id="4" name="Slide Number Placeholder 3">
            <a:extLst>
              <a:ext uri="{FF2B5EF4-FFF2-40B4-BE49-F238E27FC236}">
                <a16:creationId xmlns:a16="http://schemas.microsoft.com/office/drawing/2014/main" id="{9334024E-00C8-FBD2-1954-89B8E9F94B9B}"/>
              </a:ext>
            </a:extLst>
          </p:cNvPr>
          <p:cNvSpPr>
            <a:spLocks noGrp="1"/>
          </p:cNvSpPr>
          <p:nvPr>
            <p:ph type="sldNum" sz="quarter" idx="2"/>
          </p:nvPr>
        </p:nvSpPr>
        <p:spPr>
          <a:xfrm>
            <a:off x="8787375" y="4850837"/>
            <a:ext cx="222514" cy="204096"/>
          </a:xfrm>
        </p:spPr>
        <p:txBody>
          <a:bodyPr>
            <a:normAutofit fontScale="92500" lnSpcReduction="10000"/>
          </a:bodyPr>
          <a:lstStyle/>
          <a:p>
            <a:fld id="{86CB4B4D-7CA3-9044-876B-883B54F8677D}" type="slidenum">
              <a:rPr lang="en-US" smtClean="0"/>
              <a:t>2</a:t>
            </a:fld>
            <a:endParaRPr lang="en-US"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1B9BF-BEAE-ED59-D1E1-7656849AA531}"/>
            </a:ext>
          </a:extLst>
        </p:cNvPr>
        <p:cNvGrpSpPr/>
        <p:nvPr/>
      </p:nvGrpSpPr>
      <p:grpSpPr>
        <a:xfrm>
          <a:off x="0" y="0"/>
          <a:ext cx="0" cy="0"/>
          <a:chOff x="0" y="0"/>
          <a:chExt cx="0" cy="0"/>
        </a:xfrm>
      </p:grpSpPr>
      <p:sp>
        <p:nvSpPr>
          <p:cNvPr id="4" name="Google Shape;112;p27">
            <a:extLst>
              <a:ext uri="{FF2B5EF4-FFF2-40B4-BE49-F238E27FC236}">
                <a16:creationId xmlns:a16="http://schemas.microsoft.com/office/drawing/2014/main" id="{6ACCBB55-EA89-831A-4D0C-26DD18FE80F3}"/>
              </a:ext>
            </a:extLst>
          </p:cNvPr>
          <p:cNvSpPr txBox="1">
            <a:spLocks noGrp="1"/>
          </p:cNvSpPr>
          <p:nvPr>
            <p:ph type="title"/>
          </p:nvPr>
        </p:nvSpPr>
        <p:spPr>
          <a:xfrm>
            <a:off x="0" y="0"/>
            <a:ext cx="9144000" cy="490294"/>
          </a:xfrm>
          <a:prstGeom prst="rect">
            <a:avLst/>
          </a:prstGeom>
          <a:solidFill>
            <a:srgbClr val="1D3E81"/>
          </a:solidFill>
        </p:spPr>
        <p:txBody>
          <a:bodyPr>
            <a:normAutofit/>
          </a:bodyPr>
          <a:lstStyle>
            <a:lvl1pPr algn="ctr">
              <a:defRPr sz="2600">
                <a:solidFill>
                  <a:srgbClr val="FBFFFF"/>
                </a:solidFill>
                <a:latin typeface="Helvetica Neue"/>
                <a:ea typeface="Helvetica Neue"/>
                <a:cs typeface="Helvetica Neue"/>
                <a:sym typeface="Helvetica Neue"/>
              </a:defRPr>
            </a:lvl1pPr>
          </a:lstStyle>
          <a:p>
            <a:pPr algn="l"/>
            <a:r>
              <a:rPr lang="en-US" sz="2400" dirty="0"/>
              <a:t>Hot Spot #2 – Short Beach / Revere Street</a:t>
            </a:r>
            <a:endParaRPr sz="2400" dirty="0"/>
          </a:p>
        </p:txBody>
      </p:sp>
      <p:pic>
        <p:nvPicPr>
          <p:cNvPr id="5" name="Picture 2" descr="Winthrop Massachusetts Homepage">
            <a:extLst>
              <a:ext uri="{FF2B5EF4-FFF2-40B4-BE49-F238E27FC236}">
                <a16:creationId xmlns:a16="http://schemas.microsoft.com/office/drawing/2014/main" id="{9058D188-97F1-BEC6-E60A-0A4558014D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6327" y="18968"/>
            <a:ext cx="1875097" cy="435244"/>
          </a:xfrm>
          <a:prstGeom prst="rect">
            <a:avLst/>
          </a:prstGeom>
          <a:solidFill>
            <a:schemeClr val="bg1"/>
          </a:solidFill>
        </p:spPr>
      </p:pic>
      <p:sp>
        <p:nvSpPr>
          <p:cNvPr id="2" name="Slide Number Placeholder 1">
            <a:extLst>
              <a:ext uri="{FF2B5EF4-FFF2-40B4-BE49-F238E27FC236}">
                <a16:creationId xmlns:a16="http://schemas.microsoft.com/office/drawing/2014/main" id="{DF835DF0-DD82-78AF-18C9-4BF2DA710876}"/>
              </a:ext>
            </a:extLst>
          </p:cNvPr>
          <p:cNvSpPr>
            <a:spLocks noGrp="1"/>
          </p:cNvSpPr>
          <p:nvPr>
            <p:ph type="sldNum" sz="quarter" idx="2"/>
          </p:nvPr>
        </p:nvSpPr>
        <p:spPr>
          <a:xfrm>
            <a:off x="8726471" y="4802165"/>
            <a:ext cx="222514" cy="204096"/>
          </a:xfrm>
        </p:spPr>
        <p:txBody>
          <a:bodyPr>
            <a:normAutofit fontScale="92500" lnSpcReduction="10000"/>
          </a:bodyPr>
          <a:lstStyle/>
          <a:p>
            <a:fld id="{86CB4B4D-7CA3-9044-876B-883B54F8677D}" type="slidenum">
              <a:rPr lang="en-US" smtClean="0"/>
              <a:t>20</a:t>
            </a:fld>
            <a:endParaRPr lang="en-US" dirty="0"/>
          </a:p>
        </p:txBody>
      </p:sp>
      <p:sp>
        <p:nvSpPr>
          <p:cNvPr id="3" name="Google Shape;208;p40">
            <a:extLst>
              <a:ext uri="{FF2B5EF4-FFF2-40B4-BE49-F238E27FC236}">
                <a16:creationId xmlns:a16="http://schemas.microsoft.com/office/drawing/2014/main" id="{043EDD8D-3476-ACB0-3F47-25811112BB23}"/>
              </a:ext>
            </a:extLst>
          </p:cNvPr>
          <p:cNvSpPr txBox="1"/>
          <p:nvPr/>
        </p:nvSpPr>
        <p:spPr>
          <a:xfrm>
            <a:off x="87740" y="605098"/>
            <a:ext cx="652091" cy="376996"/>
          </a:xfrm>
          <a:prstGeom prst="rect">
            <a:avLst/>
          </a:prstGeom>
          <a:solidFill>
            <a:schemeClr val="tx1"/>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000" dirty="0">
                <a:solidFill>
                  <a:schemeClr val="bg1"/>
                </a:solidFill>
              </a:rPr>
              <a:t>Project</a:t>
            </a:r>
          </a:p>
          <a:p>
            <a:pPr algn="ctr">
              <a:buSzPct val="100000"/>
              <a:defRPr sz="1700">
                <a:latin typeface="+mn-lt"/>
                <a:ea typeface="+mn-ea"/>
                <a:cs typeface="+mn-cs"/>
                <a:sym typeface="Arial"/>
              </a:defRPr>
            </a:pPr>
            <a:r>
              <a:rPr lang="en-US" sz="1000" dirty="0">
                <a:solidFill>
                  <a:schemeClr val="bg1"/>
                </a:solidFill>
              </a:rPr>
              <a:t>Phase</a:t>
            </a:r>
            <a:endParaRPr sz="1000" dirty="0">
              <a:solidFill>
                <a:schemeClr val="bg1"/>
              </a:solidFill>
            </a:endParaRPr>
          </a:p>
        </p:txBody>
      </p:sp>
      <p:cxnSp>
        <p:nvCxnSpPr>
          <p:cNvPr id="6" name="Straight Connector 5">
            <a:extLst>
              <a:ext uri="{FF2B5EF4-FFF2-40B4-BE49-F238E27FC236}">
                <a16:creationId xmlns:a16="http://schemas.microsoft.com/office/drawing/2014/main" id="{7769D82C-362E-EB3A-0C64-5570F7661527}"/>
              </a:ext>
            </a:extLst>
          </p:cNvPr>
          <p:cNvCxnSpPr>
            <a:cxnSpLocks/>
          </p:cNvCxnSpPr>
          <p:nvPr/>
        </p:nvCxnSpPr>
        <p:spPr>
          <a:xfrm>
            <a:off x="1692498" y="797746"/>
            <a:ext cx="7005693" cy="0"/>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sp>
        <p:nvSpPr>
          <p:cNvPr id="7" name="TextBox 6">
            <a:extLst>
              <a:ext uri="{FF2B5EF4-FFF2-40B4-BE49-F238E27FC236}">
                <a16:creationId xmlns:a16="http://schemas.microsoft.com/office/drawing/2014/main" id="{8AD519B4-6101-0109-C141-078B8C7732AA}"/>
              </a:ext>
            </a:extLst>
          </p:cNvPr>
          <p:cNvSpPr txBox="1"/>
          <p:nvPr/>
        </p:nvSpPr>
        <p:spPr>
          <a:xfrm>
            <a:off x="834960" y="596785"/>
            <a:ext cx="1475978" cy="400110"/>
          </a:xfrm>
          <a:prstGeom prst="rect">
            <a:avLst/>
          </a:prstGeom>
          <a:solidFill>
            <a:srgbClr val="FFFF00"/>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solidFill>
                  <a:srgbClr val="26282A"/>
                </a:solidFill>
                <a:ea typeface="Times New Roman" panose="02020603050405020304" pitchFamily="18" charset="0"/>
                <a:cs typeface="Times New Roman" panose="02020603050405020304" pitchFamily="18" charset="0"/>
              </a:rPr>
              <a:t>Investigation / Solution Vetting </a:t>
            </a:r>
            <a:r>
              <a:rPr lang="en-US" sz="1000" dirty="0">
                <a:solidFill>
                  <a:srgbClr val="26282A"/>
                </a:solidFill>
                <a:cs typeface="Times New Roman" panose="02020603050405020304" pitchFamily="18" charset="0"/>
              </a:rPr>
              <a:t>(~60 Days)</a:t>
            </a:r>
            <a:endParaRPr lang="en-US" sz="1000" dirty="0"/>
          </a:p>
        </p:txBody>
      </p:sp>
      <p:sp>
        <p:nvSpPr>
          <p:cNvPr id="8" name="TextBox 7">
            <a:extLst>
              <a:ext uri="{FF2B5EF4-FFF2-40B4-BE49-F238E27FC236}">
                <a16:creationId xmlns:a16="http://schemas.microsoft.com/office/drawing/2014/main" id="{CACE0501-A58B-CDA5-A76B-368F464EED9D}"/>
              </a:ext>
            </a:extLst>
          </p:cNvPr>
          <p:cNvSpPr txBox="1"/>
          <p:nvPr/>
        </p:nvSpPr>
        <p:spPr>
          <a:xfrm>
            <a:off x="2418732" y="605098"/>
            <a:ext cx="1857694"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Initial (30%) Solution Design &amp; Cost Estimate (~120 Days)</a:t>
            </a:r>
          </a:p>
        </p:txBody>
      </p:sp>
      <p:sp>
        <p:nvSpPr>
          <p:cNvPr id="9" name="TextBox 8">
            <a:extLst>
              <a:ext uri="{FF2B5EF4-FFF2-40B4-BE49-F238E27FC236}">
                <a16:creationId xmlns:a16="http://schemas.microsoft.com/office/drawing/2014/main" id="{9F020E85-6BB6-BEFA-EA3E-56C9AFCC3B38}"/>
              </a:ext>
            </a:extLst>
          </p:cNvPr>
          <p:cNvSpPr txBox="1"/>
          <p:nvPr/>
        </p:nvSpPr>
        <p:spPr>
          <a:xfrm>
            <a:off x="6152261" y="605098"/>
            <a:ext cx="1660247"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Final Design, Engineering &amp; Permitting (~180 Days)</a:t>
            </a:r>
          </a:p>
        </p:txBody>
      </p:sp>
      <p:sp>
        <p:nvSpPr>
          <p:cNvPr id="10" name="TextBox 9">
            <a:extLst>
              <a:ext uri="{FF2B5EF4-FFF2-40B4-BE49-F238E27FC236}">
                <a16:creationId xmlns:a16="http://schemas.microsoft.com/office/drawing/2014/main" id="{5B844A29-6D31-BECE-F647-0046C53BB151}"/>
              </a:ext>
            </a:extLst>
          </p:cNvPr>
          <p:cNvSpPr txBox="1"/>
          <p:nvPr/>
        </p:nvSpPr>
        <p:spPr>
          <a:xfrm>
            <a:off x="4384220" y="605098"/>
            <a:ext cx="1660247"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Funding Grant / Debt Exclusion (~60-90 Days)</a:t>
            </a:r>
          </a:p>
        </p:txBody>
      </p:sp>
      <p:sp>
        <p:nvSpPr>
          <p:cNvPr id="11" name="TextBox 10">
            <a:extLst>
              <a:ext uri="{FF2B5EF4-FFF2-40B4-BE49-F238E27FC236}">
                <a16:creationId xmlns:a16="http://schemas.microsoft.com/office/drawing/2014/main" id="{D7B6EFEA-7F67-DCE3-34BA-61058404E3E6}"/>
              </a:ext>
            </a:extLst>
          </p:cNvPr>
          <p:cNvSpPr txBox="1"/>
          <p:nvPr/>
        </p:nvSpPr>
        <p:spPr>
          <a:xfrm>
            <a:off x="7908812" y="605098"/>
            <a:ext cx="915589"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Construction (~2 Years)</a:t>
            </a:r>
          </a:p>
        </p:txBody>
      </p:sp>
      <p:sp>
        <p:nvSpPr>
          <p:cNvPr id="12" name="TextBox 11">
            <a:extLst>
              <a:ext uri="{FF2B5EF4-FFF2-40B4-BE49-F238E27FC236}">
                <a16:creationId xmlns:a16="http://schemas.microsoft.com/office/drawing/2014/main" id="{AC166437-E5F4-B162-D40A-908935EEB584}"/>
              </a:ext>
            </a:extLst>
          </p:cNvPr>
          <p:cNvSpPr txBox="1"/>
          <p:nvPr/>
        </p:nvSpPr>
        <p:spPr>
          <a:xfrm>
            <a:off x="124919" y="1588470"/>
            <a:ext cx="4447081" cy="32316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indent="-171450">
              <a:buFont typeface="Arial" panose="020B0604020202020204" pitchFamily="34" charset="0"/>
              <a:buChar char="•"/>
            </a:pPr>
            <a:r>
              <a:rPr lang="en-US" sz="1200" dirty="0"/>
              <a:t>The Woods Hole Group with Conor as the lead is currently looking at long term options to stop the flooding and allow for access to and from Winthrop during flooding events.</a:t>
            </a:r>
            <a:br>
              <a:rPr lang="en-US" sz="1200" dirty="0"/>
            </a:br>
            <a:endParaRPr lang="en-US" sz="1200" dirty="0"/>
          </a:p>
          <a:p>
            <a:r>
              <a:rPr lang="en-US" sz="1200" b="1" dirty="0"/>
              <a:t>Two Options Under Consideration (DCR):</a:t>
            </a:r>
            <a:br>
              <a:rPr lang="en-US" sz="1200" dirty="0"/>
            </a:br>
            <a:endParaRPr lang="en-US" sz="1200" dirty="0"/>
          </a:p>
          <a:p>
            <a:pPr marL="171450" lvl="1" indent="-171450">
              <a:buFont typeface="Arial" panose="020B0604020202020204" pitchFamily="34" charset="0"/>
              <a:buChar char="•"/>
            </a:pPr>
            <a:r>
              <a:rPr lang="en-US" sz="1200" dirty="0"/>
              <a:t>1. Repair and raise Short Beach seawall (most likely solution), or</a:t>
            </a:r>
            <a:br>
              <a:rPr lang="en-US" sz="1200" dirty="0"/>
            </a:br>
            <a:endParaRPr lang="en-US" sz="1200" dirty="0"/>
          </a:p>
          <a:p>
            <a:pPr marL="171450" lvl="1" indent="-171450">
              <a:buFont typeface="Arial" panose="020B0604020202020204" pitchFamily="34" charset="0"/>
              <a:buChar char="•"/>
            </a:pPr>
            <a:r>
              <a:rPr lang="en-US" sz="1200" dirty="0"/>
              <a:t>2. Replace roadway with a new bridge (more costly and less likely to be considered)</a:t>
            </a:r>
            <a:br>
              <a:rPr lang="en-US" sz="1200" dirty="0"/>
            </a:br>
            <a:endParaRPr lang="en-US" sz="1200" dirty="0"/>
          </a:p>
          <a:p>
            <a:r>
              <a:rPr lang="en-US" sz="1200" dirty="0"/>
              <a:t>Also looking at nature-based solutions as alternatives or supplements, including a Five Sisters-style breakers.</a:t>
            </a:r>
          </a:p>
          <a:p>
            <a:endParaRPr lang="en-US" sz="1200" dirty="0"/>
          </a:p>
          <a:p>
            <a:r>
              <a:rPr lang="en-US" sz="1200" dirty="0"/>
              <a:t>Berm on the ramp to the bridge at Winthrop Pkwy also need to be replaced.</a:t>
            </a:r>
          </a:p>
        </p:txBody>
      </p:sp>
      <p:sp>
        <p:nvSpPr>
          <p:cNvPr id="13" name="Google Shape;208;p40">
            <a:extLst>
              <a:ext uri="{FF2B5EF4-FFF2-40B4-BE49-F238E27FC236}">
                <a16:creationId xmlns:a16="http://schemas.microsoft.com/office/drawing/2014/main" id="{11C7678C-EEAD-21E4-657A-C44EAC804122}"/>
              </a:ext>
            </a:extLst>
          </p:cNvPr>
          <p:cNvSpPr txBox="1"/>
          <p:nvPr/>
        </p:nvSpPr>
        <p:spPr>
          <a:xfrm>
            <a:off x="198627" y="1244867"/>
            <a:ext cx="998406" cy="253885"/>
          </a:xfrm>
          <a:prstGeom prst="rect">
            <a:avLst/>
          </a:prstGeom>
          <a:solidFill>
            <a:schemeClr val="accent1">
              <a:lumMod val="20000"/>
              <a:lumOff val="80000"/>
            </a:schemeClr>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200" dirty="0">
                <a:solidFill>
                  <a:schemeClr val="tx1"/>
                </a:solidFill>
              </a:rPr>
              <a:t>SOLUTIONS</a:t>
            </a:r>
            <a:endParaRPr sz="1200" dirty="0">
              <a:solidFill>
                <a:schemeClr val="tx1"/>
              </a:solidFill>
            </a:endParaRPr>
          </a:p>
        </p:txBody>
      </p:sp>
      <p:sp>
        <p:nvSpPr>
          <p:cNvPr id="16" name="Google Shape;208;p40">
            <a:extLst>
              <a:ext uri="{FF2B5EF4-FFF2-40B4-BE49-F238E27FC236}">
                <a16:creationId xmlns:a16="http://schemas.microsoft.com/office/drawing/2014/main" id="{CF6B8D65-788E-F980-7D35-8FABD15D9B12}"/>
              </a:ext>
            </a:extLst>
          </p:cNvPr>
          <p:cNvSpPr txBox="1"/>
          <p:nvPr/>
        </p:nvSpPr>
        <p:spPr>
          <a:xfrm>
            <a:off x="4870819" y="1260255"/>
            <a:ext cx="998405" cy="223108"/>
          </a:xfrm>
          <a:prstGeom prst="rect">
            <a:avLst/>
          </a:prstGeom>
          <a:solidFill>
            <a:schemeClr val="accent1">
              <a:lumMod val="20000"/>
              <a:lumOff val="80000"/>
            </a:schemeClr>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000" dirty="0">
                <a:solidFill>
                  <a:schemeClr val="tx1"/>
                </a:solidFill>
              </a:rPr>
              <a:t>IN-FLIGHT</a:t>
            </a:r>
            <a:endParaRPr sz="1000" dirty="0">
              <a:solidFill>
                <a:schemeClr val="tx1"/>
              </a:solidFill>
            </a:endParaRPr>
          </a:p>
        </p:txBody>
      </p:sp>
      <p:sp>
        <p:nvSpPr>
          <p:cNvPr id="17" name="TextBox 16">
            <a:extLst>
              <a:ext uri="{FF2B5EF4-FFF2-40B4-BE49-F238E27FC236}">
                <a16:creationId xmlns:a16="http://schemas.microsoft.com/office/drawing/2014/main" id="{DDC61F8D-532D-E881-3312-47A3023895A6}"/>
              </a:ext>
            </a:extLst>
          </p:cNvPr>
          <p:cNvSpPr txBox="1"/>
          <p:nvPr/>
        </p:nvSpPr>
        <p:spPr>
          <a:xfrm>
            <a:off x="4796003" y="1640182"/>
            <a:ext cx="4026153"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indent="-171450">
              <a:buFont typeface="Arial" panose="020B0604020202020204" pitchFamily="34" charset="0"/>
              <a:buChar char="•"/>
            </a:pPr>
            <a:r>
              <a:rPr lang="en-US" sz="1200" b="1" dirty="0"/>
              <a:t>Current Conceptual Phase:  </a:t>
            </a:r>
            <a:r>
              <a:rPr lang="en-US" sz="1200" dirty="0"/>
              <a:t>In consultation with DCR whose priority is protecting the evacuation route. Stantec is the consultant, and the feasibility report will be released in June 2025. </a:t>
            </a:r>
            <a:r>
              <a:rPr lang="en-US" sz="1200" dirty="0" err="1"/>
              <a:t>WoodsHole</a:t>
            </a:r>
            <a:r>
              <a:rPr lang="en-US" sz="1200" dirty="0"/>
              <a:t> Group did the modelling for this project.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Need environmental impact analysis to consider implications for Belle Isle Marsh and its neighboring communities East Boston/Bennington and Revere</a:t>
            </a:r>
          </a:p>
        </p:txBody>
      </p:sp>
      <p:sp>
        <p:nvSpPr>
          <p:cNvPr id="20" name="Google Shape;208;p40">
            <a:extLst>
              <a:ext uri="{FF2B5EF4-FFF2-40B4-BE49-F238E27FC236}">
                <a16:creationId xmlns:a16="http://schemas.microsoft.com/office/drawing/2014/main" id="{C67A739B-3BB2-BBEB-D4BC-BFB255B21E94}"/>
              </a:ext>
            </a:extLst>
          </p:cNvPr>
          <p:cNvSpPr txBox="1"/>
          <p:nvPr/>
        </p:nvSpPr>
        <p:spPr>
          <a:xfrm>
            <a:off x="4987987" y="3891934"/>
            <a:ext cx="1192672" cy="376996"/>
          </a:xfrm>
          <a:prstGeom prst="rect">
            <a:avLst/>
          </a:prstGeom>
          <a:solidFill>
            <a:srgbClr val="92D050"/>
          </a:solidFill>
          <a:ln w="25400">
            <a:solidFill>
              <a:srgbClr val="00B05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000" dirty="0">
                <a:solidFill>
                  <a:schemeClr val="tx1"/>
                </a:solidFill>
              </a:rPr>
              <a:t>FUNDING</a:t>
            </a:r>
          </a:p>
          <a:p>
            <a:pPr algn="ctr">
              <a:buSzPct val="100000"/>
              <a:defRPr sz="1700">
                <a:latin typeface="+mn-lt"/>
                <a:ea typeface="+mn-ea"/>
                <a:cs typeface="+mn-cs"/>
                <a:sym typeface="Arial"/>
              </a:defRPr>
            </a:pPr>
            <a:r>
              <a:rPr lang="en-US" sz="1000" dirty="0">
                <a:solidFill>
                  <a:schemeClr val="tx1"/>
                </a:solidFill>
              </a:rPr>
              <a:t>STATUS</a:t>
            </a:r>
            <a:endParaRPr sz="1000" dirty="0">
              <a:solidFill>
                <a:schemeClr val="tx1"/>
              </a:solidFill>
            </a:endParaRPr>
          </a:p>
        </p:txBody>
      </p:sp>
      <p:sp>
        <p:nvSpPr>
          <p:cNvPr id="21" name="TextBox 20">
            <a:extLst>
              <a:ext uri="{FF2B5EF4-FFF2-40B4-BE49-F238E27FC236}">
                <a16:creationId xmlns:a16="http://schemas.microsoft.com/office/drawing/2014/main" id="{5ED60615-88F1-215D-7432-ADAAC62CAB5C}"/>
              </a:ext>
            </a:extLst>
          </p:cNvPr>
          <p:cNvSpPr txBox="1"/>
          <p:nvPr/>
        </p:nvSpPr>
        <p:spPr>
          <a:xfrm>
            <a:off x="6246628" y="3920648"/>
            <a:ext cx="763853" cy="261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indent="-171450">
              <a:buFont typeface="Arial" panose="020B0604020202020204" pitchFamily="34" charset="0"/>
              <a:buChar char="•"/>
            </a:pPr>
            <a:r>
              <a:rPr lang="en-US" sz="1100" dirty="0"/>
              <a:t>TBD</a:t>
            </a:r>
          </a:p>
        </p:txBody>
      </p:sp>
      <p:sp>
        <p:nvSpPr>
          <p:cNvPr id="22" name="Google Shape;208;p40">
            <a:extLst>
              <a:ext uri="{FF2B5EF4-FFF2-40B4-BE49-F238E27FC236}">
                <a16:creationId xmlns:a16="http://schemas.microsoft.com/office/drawing/2014/main" id="{4E52E6C7-7E90-CAB9-209C-A1914C524A8F}"/>
              </a:ext>
            </a:extLst>
          </p:cNvPr>
          <p:cNvSpPr txBox="1"/>
          <p:nvPr/>
        </p:nvSpPr>
        <p:spPr>
          <a:xfrm>
            <a:off x="4987987" y="3270480"/>
            <a:ext cx="1192672" cy="376996"/>
          </a:xfrm>
          <a:prstGeom prst="rect">
            <a:avLst/>
          </a:prstGeom>
          <a:solidFill>
            <a:srgbClr val="92D050"/>
          </a:solidFill>
          <a:ln w="25400">
            <a:solidFill>
              <a:srgbClr val="00B05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000" dirty="0">
                <a:solidFill>
                  <a:schemeClr val="tx1"/>
                </a:solidFill>
              </a:rPr>
              <a:t>REQUIRED PERMITTING</a:t>
            </a:r>
            <a:endParaRPr sz="1000" dirty="0">
              <a:solidFill>
                <a:schemeClr val="tx1"/>
              </a:solidFill>
            </a:endParaRPr>
          </a:p>
        </p:txBody>
      </p:sp>
      <p:sp>
        <p:nvSpPr>
          <p:cNvPr id="23" name="TextBox 22">
            <a:extLst>
              <a:ext uri="{FF2B5EF4-FFF2-40B4-BE49-F238E27FC236}">
                <a16:creationId xmlns:a16="http://schemas.microsoft.com/office/drawing/2014/main" id="{1E93C3C9-7939-2D8A-14BF-B950F807F47E}"/>
              </a:ext>
            </a:extLst>
          </p:cNvPr>
          <p:cNvSpPr txBox="1"/>
          <p:nvPr/>
        </p:nvSpPr>
        <p:spPr>
          <a:xfrm>
            <a:off x="6227076" y="3315177"/>
            <a:ext cx="783405" cy="261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indent="-171450">
              <a:buFont typeface="Arial" panose="020B0604020202020204" pitchFamily="34" charset="0"/>
              <a:buChar char="•"/>
            </a:pPr>
            <a:r>
              <a:rPr lang="en-US" sz="1100" dirty="0"/>
              <a:t>TBD</a:t>
            </a:r>
          </a:p>
        </p:txBody>
      </p:sp>
    </p:spTree>
    <p:extLst>
      <p:ext uri="{BB962C8B-B14F-4D97-AF65-F5344CB8AC3E}">
        <p14:creationId xmlns:p14="http://schemas.microsoft.com/office/powerpoint/2010/main" val="270562099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7E8A1-5A01-3B69-F542-B8EFDE699351}"/>
            </a:ext>
          </a:extLst>
        </p:cNvPr>
        <p:cNvGrpSpPr/>
        <p:nvPr/>
      </p:nvGrpSpPr>
      <p:grpSpPr>
        <a:xfrm>
          <a:off x="0" y="0"/>
          <a:ext cx="0" cy="0"/>
          <a:chOff x="0" y="0"/>
          <a:chExt cx="0" cy="0"/>
        </a:xfrm>
      </p:grpSpPr>
      <p:sp>
        <p:nvSpPr>
          <p:cNvPr id="4" name="Google Shape;112;p27">
            <a:extLst>
              <a:ext uri="{FF2B5EF4-FFF2-40B4-BE49-F238E27FC236}">
                <a16:creationId xmlns:a16="http://schemas.microsoft.com/office/drawing/2014/main" id="{6831ECF6-85DA-AD97-409D-002C894341C0}"/>
              </a:ext>
            </a:extLst>
          </p:cNvPr>
          <p:cNvSpPr txBox="1">
            <a:spLocks noGrp="1"/>
          </p:cNvSpPr>
          <p:nvPr>
            <p:ph type="title"/>
          </p:nvPr>
        </p:nvSpPr>
        <p:spPr>
          <a:xfrm>
            <a:off x="0" y="0"/>
            <a:ext cx="9144000" cy="490294"/>
          </a:xfrm>
          <a:prstGeom prst="rect">
            <a:avLst/>
          </a:prstGeom>
          <a:solidFill>
            <a:srgbClr val="1D3E81"/>
          </a:solidFill>
        </p:spPr>
        <p:txBody>
          <a:bodyPr>
            <a:normAutofit/>
          </a:bodyPr>
          <a:lstStyle>
            <a:lvl1pPr algn="ctr">
              <a:defRPr sz="2600">
                <a:solidFill>
                  <a:srgbClr val="FBFFFF"/>
                </a:solidFill>
                <a:latin typeface="Helvetica Neue"/>
                <a:ea typeface="Helvetica Neue"/>
                <a:cs typeface="Helvetica Neue"/>
                <a:sym typeface="Helvetica Neue"/>
              </a:defRPr>
            </a:lvl1pPr>
          </a:lstStyle>
          <a:p>
            <a:pPr algn="l"/>
            <a:r>
              <a:rPr lang="en-US" sz="2400" dirty="0"/>
              <a:t>Hot Spot #3 – Pico Beach / Fisherman’s Bend</a:t>
            </a:r>
            <a:endParaRPr sz="2400" dirty="0"/>
          </a:p>
        </p:txBody>
      </p:sp>
      <p:pic>
        <p:nvPicPr>
          <p:cNvPr id="5" name="Picture 2" descr="Winthrop Massachusetts Homepage">
            <a:extLst>
              <a:ext uri="{FF2B5EF4-FFF2-40B4-BE49-F238E27FC236}">
                <a16:creationId xmlns:a16="http://schemas.microsoft.com/office/drawing/2014/main" id="{42C5CB17-7852-166A-9C50-CE2B85FD53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6327" y="18968"/>
            <a:ext cx="1875097" cy="435244"/>
          </a:xfrm>
          <a:prstGeom prst="rect">
            <a:avLst/>
          </a:prstGeom>
          <a:solidFill>
            <a:schemeClr val="bg1"/>
          </a:solidFill>
        </p:spPr>
      </p:pic>
      <p:sp>
        <p:nvSpPr>
          <p:cNvPr id="2" name="Slide Number Placeholder 1">
            <a:extLst>
              <a:ext uri="{FF2B5EF4-FFF2-40B4-BE49-F238E27FC236}">
                <a16:creationId xmlns:a16="http://schemas.microsoft.com/office/drawing/2014/main" id="{C0256520-5D5B-6142-A9D7-D7C6C0AC597B}"/>
              </a:ext>
            </a:extLst>
          </p:cNvPr>
          <p:cNvSpPr>
            <a:spLocks noGrp="1"/>
          </p:cNvSpPr>
          <p:nvPr>
            <p:ph type="sldNum" sz="quarter" idx="2"/>
          </p:nvPr>
        </p:nvSpPr>
        <p:spPr>
          <a:xfrm>
            <a:off x="8726471" y="4802165"/>
            <a:ext cx="222514" cy="204096"/>
          </a:xfrm>
        </p:spPr>
        <p:txBody>
          <a:bodyPr>
            <a:normAutofit fontScale="92500" lnSpcReduction="10000"/>
          </a:bodyPr>
          <a:lstStyle/>
          <a:p>
            <a:fld id="{86CB4B4D-7CA3-9044-876B-883B54F8677D}" type="slidenum">
              <a:rPr lang="en-US" smtClean="0"/>
              <a:t>21</a:t>
            </a:fld>
            <a:endParaRPr lang="en-US" dirty="0"/>
          </a:p>
        </p:txBody>
      </p:sp>
      <p:sp>
        <p:nvSpPr>
          <p:cNvPr id="3" name="Google Shape;208;p40">
            <a:extLst>
              <a:ext uri="{FF2B5EF4-FFF2-40B4-BE49-F238E27FC236}">
                <a16:creationId xmlns:a16="http://schemas.microsoft.com/office/drawing/2014/main" id="{4A4F427A-CD2E-45C5-049F-BAE19527A316}"/>
              </a:ext>
            </a:extLst>
          </p:cNvPr>
          <p:cNvSpPr txBox="1"/>
          <p:nvPr/>
        </p:nvSpPr>
        <p:spPr>
          <a:xfrm>
            <a:off x="87740" y="605098"/>
            <a:ext cx="652091" cy="376996"/>
          </a:xfrm>
          <a:prstGeom prst="rect">
            <a:avLst/>
          </a:prstGeom>
          <a:solidFill>
            <a:schemeClr val="tx1"/>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000" dirty="0">
                <a:solidFill>
                  <a:schemeClr val="bg1"/>
                </a:solidFill>
              </a:rPr>
              <a:t>Project</a:t>
            </a:r>
          </a:p>
          <a:p>
            <a:pPr algn="ctr">
              <a:buSzPct val="100000"/>
              <a:defRPr sz="1700">
                <a:latin typeface="+mn-lt"/>
                <a:ea typeface="+mn-ea"/>
                <a:cs typeface="+mn-cs"/>
                <a:sym typeface="Arial"/>
              </a:defRPr>
            </a:pPr>
            <a:r>
              <a:rPr lang="en-US" sz="1000" dirty="0">
                <a:solidFill>
                  <a:schemeClr val="bg1"/>
                </a:solidFill>
              </a:rPr>
              <a:t>Phase</a:t>
            </a:r>
            <a:endParaRPr sz="1000" dirty="0">
              <a:solidFill>
                <a:schemeClr val="bg1"/>
              </a:solidFill>
            </a:endParaRPr>
          </a:p>
        </p:txBody>
      </p:sp>
      <p:cxnSp>
        <p:nvCxnSpPr>
          <p:cNvPr id="6" name="Straight Connector 5">
            <a:extLst>
              <a:ext uri="{FF2B5EF4-FFF2-40B4-BE49-F238E27FC236}">
                <a16:creationId xmlns:a16="http://schemas.microsoft.com/office/drawing/2014/main" id="{C2F9F1A1-CB58-7B02-303E-FE8151276083}"/>
              </a:ext>
            </a:extLst>
          </p:cNvPr>
          <p:cNvCxnSpPr>
            <a:cxnSpLocks/>
          </p:cNvCxnSpPr>
          <p:nvPr/>
        </p:nvCxnSpPr>
        <p:spPr>
          <a:xfrm>
            <a:off x="1692498" y="797746"/>
            <a:ext cx="7005693" cy="0"/>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sp>
        <p:nvSpPr>
          <p:cNvPr id="7" name="TextBox 6">
            <a:extLst>
              <a:ext uri="{FF2B5EF4-FFF2-40B4-BE49-F238E27FC236}">
                <a16:creationId xmlns:a16="http://schemas.microsoft.com/office/drawing/2014/main" id="{B52DF92F-3600-8972-B5A2-A7AFA499E54B}"/>
              </a:ext>
            </a:extLst>
          </p:cNvPr>
          <p:cNvSpPr txBox="1"/>
          <p:nvPr/>
        </p:nvSpPr>
        <p:spPr>
          <a:xfrm>
            <a:off x="834960" y="596785"/>
            <a:ext cx="1475978"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solidFill>
                  <a:srgbClr val="26282A"/>
                </a:solidFill>
                <a:ea typeface="Times New Roman" panose="02020603050405020304" pitchFamily="18" charset="0"/>
                <a:cs typeface="Times New Roman" panose="02020603050405020304" pitchFamily="18" charset="0"/>
              </a:rPr>
              <a:t>Investigation / Solution Vetting </a:t>
            </a:r>
            <a:r>
              <a:rPr lang="en-US" sz="1000" dirty="0">
                <a:solidFill>
                  <a:srgbClr val="26282A"/>
                </a:solidFill>
                <a:cs typeface="Times New Roman" panose="02020603050405020304" pitchFamily="18" charset="0"/>
              </a:rPr>
              <a:t>(~60 Days)</a:t>
            </a:r>
            <a:endParaRPr lang="en-US" sz="1000" dirty="0"/>
          </a:p>
        </p:txBody>
      </p:sp>
      <p:sp>
        <p:nvSpPr>
          <p:cNvPr id="8" name="TextBox 7">
            <a:extLst>
              <a:ext uri="{FF2B5EF4-FFF2-40B4-BE49-F238E27FC236}">
                <a16:creationId xmlns:a16="http://schemas.microsoft.com/office/drawing/2014/main" id="{1C313ACA-360A-9305-E63E-1E51E5D1D222}"/>
              </a:ext>
            </a:extLst>
          </p:cNvPr>
          <p:cNvSpPr txBox="1"/>
          <p:nvPr/>
        </p:nvSpPr>
        <p:spPr>
          <a:xfrm>
            <a:off x="2418732" y="605098"/>
            <a:ext cx="1857694" cy="400110"/>
          </a:xfrm>
          <a:prstGeom prst="rect">
            <a:avLst/>
          </a:prstGeom>
          <a:solidFill>
            <a:srgbClr val="FFFF00"/>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Initial (30%) Solution Design &amp; Cost Estimate (~120 Days)</a:t>
            </a:r>
          </a:p>
        </p:txBody>
      </p:sp>
      <p:sp>
        <p:nvSpPr>
          <p:cNvPr id="9" name="TextBox 8">
            <a:extLst>
              <a:ext uri="{FF2B5EF4-FFF2-40B4-BE49-F238E27FC236}">
                <a16:creationId xmlns:a16="http://schemas.microsoft.com/office/drawing/2014/main" id="{A0A850CC-19D2-850A-4D3A-8AE9260635B7}"/>
              </a:ext>
            </a:extLst>
          </p:cNvPr>
          <p:cNvSpPr txBox="1"/>
          <p:nvPr/>
        </p:nvSpPr>
        <p:spPr>
          <a:xfrm>
            <a:off x="6152261" y="605098"/>
            <a:ext cx="1660247"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Final Design, Engineering &amp; Permitting (~180 Days)</a:t>
            </a:r>
          </a:p>
        </p:txBody>
      </p:sp>
      <p:sp>
        <p:nvSpPr>
          <p:cNvPr id="10" name="TextBox 9">
            <a:extLst>
              <a:ext uri="{FF2B5EF4-FFF2-40B4-BE49-F238E27FC236}">
                <a16:creationId xmlns:a16="http://schemas.microsoft.com/office/drawing/2014/main" id="{3B795991-F104-E3DE-DB44-B461E829E2BD}"/>
              </a:ext>
            </a:extLst>
          </p:cNvPr>
          <p:cNvSpPr txBox="1"/>
          <p:nvPr/>
        </p:nvSpPr>
        <p:spPr>
          <a:xfrm>
            <a:off x="4384220" y="605098"/>
            <a:ext cx="1660247"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Funding Grant / Debt Exclusion (~60-90 Days)</a:t>
            </a:r>
          </a:p>
        </p:txBody>
      </p:sp>
      <p:sp>
        <p:nvSpPr>
          <p:cNvPr id="11" name="TextBox 10">
            <a:extLst>
              <a:ext uri="{FF2B5EF4-FFF2-40B4-BE49-F238E27FC236}">
                <a16:creationId xmlns:a16="http://schemas.microsoft.com/office/drawing/2014/main" id="{90FADBC7-3767-5520-AD9C-25892B625F84}"/>
              </a:ext>
            </a:extLst>
          </p:cNvPr>
          <p:cNvSpPr txBox="1"/>
          <p:nvPr/>
        </p:nvSpPr>
        <p:spPr>
          <a:xfrm>
            <a:off x="7908812" y="605098"/>
            <a:ext cx="915589"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Construction (~2 Years)</a:t>
            </a:r>
          </a:p>
        </p:txBody>
      </p:sp>
      <p:sp>
        <p:nvSpPr>
          <p:cNvPr id="22" name="TextBox 21">
            <a:extLst>
              <a:ext uri="{FF2B5EF4-FFF2-40B4-BE49-F238E27FC236}">
                <a16:creationId xmlns:a16="http://schemas.microsoft.com/office/drawing/2014/main" id="{0F61CC08-53AF-0855-5F29-1B529C59CF51}"/>
              </a:ext>
            </a:extLst>
          </p:cNvPr>
          <p:cNvSpPr txBox="1"/>
          <p:nvPr/>
        </p:nvSpPr>
        <p:spPr>
          <a:xfrm>
            <a:off x="124919" y="1589314"/>
            <a:ext cx="4447081" cy="19543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indent="-171450">
              <a:buFont typeface="Arial" panose="020B0604020202020204" pitchFamily="34" charset="0"/>
              <a:buChar char="•"/>
            </a:pPr>
            <a:r>
              <a:rPr lang="en-US" sz="1100" dirty="0"/>
              <a:t>Current 8” pipes not adequate, cracked and broken, brick structures failing</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Outflow of stormwater was buried in the sand, causing backup.</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Problem persists because the capacity of the system itself is insufficient, inefficient, and leaking</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Engineering work for the stormwater fix to include the seawall extension is needed for this neighborhood.  Stormwater storage is key.  Permitting cost estimate pending.</a:t>
            </a:r>
          </a:p>
        </p:txBody>
      </p:sp>
      <p:sp>
        <p:nvSpPr>
          <p:cNvPr id="23" name="Google Shape;208;p40">
            <a:extLst>
              <a:ext uri="{FF2B5EF4-FFF2-40B4-BE49-F238E27FC236}">
                <a16:creationId xmlns:a16="http://schemas.microsoft.com/office/drawing/2014/main" id="{134AB835-2289-F336-DF39-7B19479B01B8}"/>
              </a:ext>
            </a:extLst>
          </p:cNvPr>
          <p:cNvSpPr txBox="1"/>
          <p:nvPr/>
        </p:nvSpPr>
        <p:spPr>
          <a:xfrm>
            <a:off x="198627" y="1281861"/>
            <a:ext cx="918973" cy="253885"/>
          </a:xfrm>
          <a:prstGeom prst="rect">
            <a:avLst/>
          </a:prstGeom>
          <a:solidFill>
            <a:schemeClr val="accent1">
              <a:lumMod val="20000"/>
              <a:lumOff val="80000"/>
            </a:schemeClr>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200" dirty="0">
                <a:solidFill>
                  <a:schemeClr val="tx1"/>
                </a:solidFill>
              </a:rPr>
              <a:t>SITUATION</a:t>
            </a:r>
            <a:endParaRPr sz="1200" dirty="0">
              <a:solidFill>
                <a:schemeClr val="tx1"/>
              </a:solidFill>
            </a:endParaRPr>
          </a:p>
        </p:txBody>
      </p:sp>
      <p:sp>
        <p:nvSpPr>
          <p:cNvPr id="24" name="TextBox 23">
            <a:extLst>
              <a:ext uri="{FF2B5EF4-FFF2-40B4-BE49-F238E27FC236}">
                <a16:creationId xmlns:a16="http://schemas.microsoft.com/office/drawing/2014/main" id="{833ED89E-0A75-A018-A64F-0E1A24BC1F38}"/>
              </a:ext>
            </a:extLst>
          </p:cNvPr>
          <p:cNvSpPr txBox="1"/>
          <p:nvPr/>
        </p:nvSpPr>
        <p:spPr>
          <a:xfrm>
            <a:off x="198627" y="4055621"/>
            <a:ext cx="4577480" cy="6001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buFont typeface="Arial" panose="020B0604020202020204" pitchFamily="34" charset="0"/>
              <a:buChar char="•"/>
            </a:pPr>
            <a:r>
              <a:rPr lang="en-US" sz="1100" dirty="0"/>
              <a:t>Minimize flooding and erosion</a:t>
            </a:r>
          </a:p>
          <a:p>
            <a:pPr marL="285750" indent="-285750">
              <a:buFont typeface="Arial" panose="020B0604020202020204" pitchFamily="34" charset="0"/>
              <a:buChar char="•"/>
            </a:pPr>
            <a:r>
              <a:rPr lang="en-US" sz="1100" dirty="0"/>
              <a:t>Manage mosquito problem experience by nearby residents</a:t>
            </a:r>
          </a:p>
          <a:p>
            <a:pPr marL="285750" indent="-285750">
              <a:buFont typeface="Arial" panose="020B0604020202020204" pitchFamily="34" charset="0"/>
              <a:buChar char="•"/>
            </a:pPr>
            <a:r>
              <a:rPr lang="en-US" sz="1100" dirty="0"/>
              <a:t>Addressing backed up drainage / pump systems could solve both</a:t>
            </a:r>
          </a:p>
        </p:txBody>
      </p:sp>
      <p:sp>
        <p:nvSpPr>
          <p:cNvPr id="25" name="Google Shape;208;p40">
            <a:extLst>
              <a:ext uri="{FF2B5EF4-FFF2-40B4-BE49-F238E27FC236}">
                <a16:creationId xmlns:a16="http://schemas.microsoft.com/office/drawing/2014/main" id="{621B5BE3-CDBE-D3FF-00B8-FEE2B7065508}"/>
              </a:ext>
            </a:extLst>
          </p:cNvPr>
          <p:cNvSpPr txBox="1"/>
          <p:nvPr/>
        </p:nvSpPr>
        <p:spPr>
          <a:xfrm>
            <a:off x="198627" y="3721683"/>
            <a:ext cx="1685282" cy="253885"/>
          </a:xfrm>
          <a:prstGeom prst="rect">
            <a:avLst/>
          </a:prstGeom>
          <a:solidFill>
            <a:schemeClr val="accent1">
              <a:lumMod val="20000"/>
              <a:lumOff val="80000"/>
            </a:schemeClr>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200" dirty="0">
                <a:solidFill>
                  <a:schemeClr val="tx1"/>
                </a:solidFill>
              </a:rPr>
              <a:t>DESIRED OUTCOMES</a:t>
            </a:r>
            <a:endParaRPr sz="1200" dirty="0">
              <a:solidFill>
                <a:schemeClr val="tx1"/>
              </a:solidFill>
            </a:endParaRPr>
          </a:p>
        </p:txBody>
      </p:sp>
      <p:pic>
        <p:nvPicPr>
          <p:cNvPr id="28" name="Picture 27" descr="A map of a city with a red point on it&#10;&#10;Description automatically generated">
            <a:extLst>
              <a:ext uri="{FF2B5EF4-FFF2-40B4-BE49-F238E27FC236}">
                <a16:creationId xmlns:a16="http://schemas.microsoft.com/office/drawing/2014/main" id="{CA89CFD1-61A1-A47A-51DF-46E45731E9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0065" y="1438212"/>
            <a:ext cx="3938306" cy="1953935"/>
          </a:xfrm>
          <a:prstGeom prst="rect">
            <a:avLst/>
          </a:prstGeom>
        </p:spPr>
      </p:pic>
    </p:spTree>
    <p:extLst>
      <p:ext uri="{BB962C8B-B14F-4D97-AF65-F5344CB8AC3E}">
        <p14:creationId xmlns:p14="http://schemas.microsoft.com/office/powerpoint/2010/main" val="182555711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3A18F-1226-FABB-8FDF-BE68C32603B9}"/>
            </a:ext>
          </a:extLst>
        </p:cNvPr>
        <p:cNvGrpSpPr/>
        <p:nvPr/>
      </p:nvGrpSpPr>
      <p:grpSpPr>
        <a:xfrm>
          <a:off x="0" y="0"/>
          <a:ext cx="0" cy="0"/>
          <a:chOff x="0" y="0"/>
          <a:chExt cx="0" cy="0"/>
        </a:xfrm>
      </p:grpSpPr>
      <p:sp>
        <p:nvSpPr>
          <p:cNvPr id="4" name="Google Shape;112;p27">
            <a:extLst>
              <a:ext uri="{FF2B5EF4-FFF2-40B4-BE49-F238E27FC236}">
                <a16:creationId xmlns:a16="http://schemas.microsoft.com/office/drawing/2014/main" id="{107F81DE-43C9-EC97-0AF2-A4010009DC04}"/>
              </a:ext>
            </a:extLst>
          </p:cNvPr>
          <p:cNvSpPr txBox="1">
            <a:spLocks noGrp="1"/>
          </p:cNvSpPr>
          <p:nvPr>
            <p:ph type="title"/>
          </p:nvPr>
        </p:nvSpPr>
        <p:spPr>
          <a:xfrm>
            <a:off x="0" y="0"/>
            <a:ext cx="9144000" cy="490294"/>
          </a:xfrm>
          <a:prstGeom prst="rect">
            <a:avLst/>
          </a:prstGeom>
          <a:solidFill>
            <a:srgbClr val="1D3E81"/>
          </a:solidFill>
        </p:spPr>
        <p:txBody>
          <a:bodyPr>
            <a:normAutofit/>
          </a:bodyPr>
          <a:lstStyle>
            <a:lvl1pPr algn="ctr">
              <a:defRPr sz="2600">
                <a:solidFill>
                  <a:srgbClr val="FBFFFF"/>
                </a:solidFill>
                <a:latin typeface="Helvetica Neue"/>
                <a:ea typeface="Helvetica Neue"/>
                <a:cs typeface="Helvetica Neue"/>
                <a:sym typeface="Helvetica Neue"/>
              </a:defRPr>
            </a:lvl1pPr>
          </a:lstStyle>
          <a:p>
            <a:pPr algn="l"/>
            <a:r>
              <a:rPr lang="en-US" sz="2400" dirty="0"/>
              <a:t>Hot Spot #3 – Pico Beach / Fisherman’s Bend</a:t>
            </a:r>
            <a:endParaRPr sz="2400" dirty="0"/>
          </a:p>
        </p:txBody>
      </p:sp>
      <p:pic>
        <p:nvPicPr>
          <p:cNvPr id="5" name="Picture 2" descr="Winthrop Massachusetts Homepage">
            <a:extLst>
              <a:ext uri="{FF2B5EF4-FFF2-40B4-BE49-F238E27FC236}">
                <a16:creationId xmlns:a16="http://schemas.microsoft.com/office/drawing/2014/main" id="{74332E73-83A3-1715-C33D-D9378E2D1E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6327" y="18968"/>
            <a:ext cx="1875097" cy="435244"/>
          </a:xfrm>
          <a:prstGeom prst="rect">
            <a:avLst/>
          </a:prstGeom>
          <a:solidFill>
            <a:schemeClr val="bg1"/>
          </a:solidFill>
        </p:spPr>
      </p:pic>
      <p:sp>
        <p:nvSpPr>
          <p:cNvPr id="2" name="Slide Number Placeholder 1">
            <a:extLst>
              <a:ext uri="{FF2B5EF4-FFF2-40B4-BE49-F238E27FC236}">
                <a16:creationId xmlns:a16="http://schemas.microsoft.com/office/drawing/2014/main" id="{02720AF7-3FF0-5107-62BA-244FAFF932FD}"/>
              </a:ext>
            </a:extLst>
          </p:cNvPr>
          <p:cNvSpPr>
            <a:spLocks noGrp="1"/>
          </p:cNvSpPr>
          <p:nvPr>
            <p:ph type="sldNum" sz="quarter" idx="2"/>
          </p:nvPr>
        </p:nvSpPr>
        <p:spPr>
          <a:xfrm>
            <a:off x="8726471" y="4802165"/>
            <a:ext cx="222514" cy="204096"/>
          </a:xfrm>
        </p:spPr>
        <p:txBody>
          <a:bodyPr>
            <a:normAutofit fontScale="92500" lnSpcReduction="10000"/>
          </a:bodyPr>
          <a:lstStyle/>
          <a:p>
            <a:fld id="{86CB4B4D-7CA3-9044-876B-883B54F8677D}" type="slidenum">
              <a:rPr lang="en-US" smtClean="0"/>
              <a:t>22</a:t>
            </a:fld>
            <a:endParaRPr lang="en-US" dirty="0"/>
          </a:p>
        </p:txBody>
      </p:sp>
      <p:sp>
        <p:nvSpPr>
          <p:cNvPr id="3" name="Google Shape;208;p40">
            <a:extLst>
              <a:ext uri="{FF2B5EF4-FFF2-40B4-BE49-F238E27FC236}">
                <a16:creationId xmlns:a16="http://schemas.microsoft.com/office/drawing/2014/main" id="{FB6CE2DB-ECEC-AA78-68DC-CC3BD116E439}"/>
              </a:ext>
            </a:extLst>
          </p:cNvPr>
          <p:cNvSpPr txBox="1"/>
          <p:nvPr/>
        </p:nvSpPr>
        <p:spPr>
          <a:xfrm>
            <a:off x="87740" y="605098"/>
            <a:ext cx="652091" cy="376996"/>
          </a:xfrm>
          <a:prstGeom prst="rect">
            <a:avLst/>
          </a:prstGeom>
          <a:solidFill>
            <a:schemeClr val="tx1"/>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000" dirty="0">
                <a:solidFill>
                  <a:schemeClr val="bg1"/>
                </a:solidFill>
              </a:rPr>
              <a:t>Project</a:t>
            </a:r>
          </a:p>
          <a:p>
            <a:pPr algn="ctr">
              <a:buSzPct val="100000"/>
              <a:defRPr sz="1700">
                <a:latin typeface="+mn-lt"/>
                <a:ea typeface="+mn-ea"/>
                <a:cs typeface="+mn-cs"/>
                <a:sym typeface="Arial"/>
              </a:defRPr>
            </a:pPr>
            <a:r>
              <a:rPr lang="en-US" sz="1000" dirty="0">
                <a:solidFill>
                  <a:schemeClr val="bg1"/>
                </a:solidFill>
              </a:rPr>
              <a:t>Phase</a:t>
            </a:r>
            <a:endParaRPr sz="1000" dirty="0">
              <a:solidFill>
                <a:schemeClr val="bg1"/>
              </a:solidFill>
            </a:endParaRPr>
          </a:p>
        </p:txBody>
      </p:sp>
      <p:cxnSp>
        <p:nvCxnSpPr>
          <p:cNvPr id="6" name="Straight Connector 5">
            <a:extLst>
              <a:ext uri="{FF2B5EF4-FFF2-40B4-BE49-F238E27FC236}">
                <a16:creationId xmlns:a16="http://schemas.microsoft.com/office/drawing/2014/main" id="{85B426DB-9AF5-DC7B-79B6-89873FFBB317}"/>
              </a:ext>
            </a:extLst>
          </p:cNvPr>
          <p:cNvCxnSpPr>
            <a:cxnSpLocks/>
          </p:cNvCxnSpPr>
          <p:nvPr/>
        </p:nvCxnSpPr>
        <p:spPr>
          <a:xfrm>
            <a:off x="1692498" y="797746"/>
            <a:ext cx="7005693" cy="0"/>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sp>
        <p:nvSpPr>
          <p:cNvPr id="7" name="TextBox 6">
            <a:extLst>
              <a:ext uri="{FF2B5EF4-FFF2-40B4-BE49-F238E27FC236}">
                <a16:creationId xmlns:a16="http://schemas.microsoft.com/office/drawing/2014/main" id="{F46BF192-975F-23AF-9B67-47223F4D7BB2}"/>
              </a:ext>
            </a:extLst>
          </p:cNvPr>
          <p:cNvSpPr txBox="1"/>
          <p:nvPr/>
        </p:nvSpPr>
        <p:spPr>
          <a:xfrm>
            <a:off x="834960" y="596785"/>
            <a:ext cx="1475978" cy="400110"/>
          </a:xfrm>
          <a:prstGeom prst="rect">
            <a:avLst/>
          </a:prstGeom>
          <a:solidFill>
            <a:schemeClr val="bg1">
              <a:lumMod val="8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solidFill>
                  <a:srgbClr val="26282A"/>
                </a:solidFill>
                <a:ea typeface="Times New Roman" panose="02020603050405020304" pitchFamily="18" charset="0"/>
                <a:cs typeface="Times New Roman" panose="02020603050405020304" pitchFamily="18" charset="0"/>
              </a:rPr>
              <a:t>Investigation / Solution Vetting </a:t>
            </a:r>
            <a:r>
              <a:rPr lang="en-US" sz="1000" dirty="0">
                <a:solidFill>
                  <a:srgbClr val="26282A"/>
                </a:solidFill>
                <a:cs typeface="Times New Roman" panose="02020603050405020304" pitchFamily="18" charset="0"/>
              </a:rPr>
              <a:t>(~60 Days)</a:t>
            </a:r>
            <a:endParaRPr lang="en-US" sz="1000" dirty="0"/>
          </a:p>
        </p:txBody>
      </p:sp>
      <p:sp>
        <p:nvSpPr>
          <p:cNvPr id="8" name="TextBox 7">
            <a:extLst>
              <a:ext uri="{FF2B5EF4-FFF2-40B4-BE49-F238E27FC236}">
                <a16:creationId xmlns:a16="http://schemas.microsoft.com/office/drawing/2014/main" id="{25DBBBEF-C2E3-007D-34D8-A1C8DB7FEF35}"/>
              </a:ext>
            </a:extLst>
          </p:cNvPr>
          <p:cNvSpPr txBox="1"/>
          <p:nvPr/>
        </p:nvSpPr>
        <p:spPr>
          <a:xfrm>
            <a:off x="2418732" y="605098"/>
            <a:ext cx="1857694" cy="400110"/>
          </a:xfrm>
          <a:prstGeom prst="rect">
            <a:avLst/>
          </a:prstGeom>
          <a:solidFill>
            <a:srgbClr val="FFFF00"/>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Initial (30%) Solution Design &amp; Cost Estimate (~120 Days)</a:t>
            </a:r>
          </a:p>
        </p:txBody>
      </p:sp>
      <p:sp>
        <p:nvSpPr>
          <p:cNvPr id="9" name="TextBox 8">
            <a:extLst>
              <a:ext uri="{FF2B5EF4-FFF2-40B4-BE49-F238E27FC236}">
                <a16:creationId xmlns:a16="http://schemas.microsoft.com/office/drawing/2014/main" id="{55D8A389-0D3F-66EF-500A-CB0F7B4D66BD}"/>
              </a:ext>
            </a:extLst>
          </p:cNvPr>
          <p:cNvSpPr txBox="1"/>
          <p:nvPr/>
        </p:nvSpPr>
        <p:spPr>
          <a:xfrm>
            <a:off x="6152261" y="605098"/>
            <a:ext cx="1660247"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Final Design, Engineering &amp; Permitting (~180 Days)</a:t>
            </a:r>
          </a:p>
        </p:txBody>
      </p:sp>
      <p:sp>
        <p:nvSpPr>
          <p:cNvPr id="10" name="TextBox 9">
            <a:extLst>
              <a:ext uri="{FF2B5EF4-FFF2-40B4-BE49-F238E27FC236}">
                <a16:creationId xmlns:a16="http://schemas.microsoft.com/office/drawing/2014/main" id="{91151D97-0249-DBBB-C5F3-CAEB120EBBC2}"/>
              </a:ext>
            </a:extLst>
          </p:cNvPr>
          <p:cNvSpPr txBox="1"/>
          <p:nvPr/>
        </p:nvSpPr>
        <p:spPr>
          <a:xfrm>
            <a:off x="4384220" y="605098"/>
            <a:ext cx="1660247"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Funding Grant / Debt Exclusion (~60-90 Days)</a:t>
            </a:r>
          </a:p>
        </p:txBody>
      </p:sp>
      <p:sp>
        <p:nvSpPr>
          <p:cNvPr id="11" name="TextBox 10">
            <a:extLst>
              <a:ext uri="{FF2B5EF4-FFF2-40B4-BE49-F238E27FC236}">
                <a16:creationId xmlns:a16="http://schemas.microsoft.com/office/drawing/2014/main" id="{B0FFE0ED-591D-B848-BDFA-016A56FCB407}"/>
              </a:ext>
            </a:extLst>
          </p:cNvPr>
          <p:cNvSpPr txBox="1"/>
          <p:nvPr/>
        </p:nvSpPr>
        <p:spPr>
          <a:xfrm>
            <a:off x="7908812" y="605098"/>
            <a:ext cx="915589"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Construction (~2 Years)</a:t>
            </a:r>
          </a:p>
        </p:txBody>
      </p:sp>
      <p:sp>
        <p:nvSpPr>
          <p:cNvPr id="12" name="TextBox 11">
            <a:extLst>
              <a:ext uri="{FF2B5EF4-FFF2-40B4-BE49-F238E27FC236}">
                <a16:creationId xmlns:a16="http://schemas.microsoft.com/office/drawing/2014/main" id="{B7A18DDF-D7D9-F869-CB81-012C434CA0D3}"/>
              </a:ext>
            </a:extLst>
          </p:cNvPr>
          <p:cNvSpPr txBox="1"/>
          <p:nvPr/>
        </p:nvSpPr>
        <p:spPr>
          <a:xfrm>
            <a:off x="124918" y="1485919"/>
            <a:ext cx="5181867" cy="1569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indent="-171450">
              <a:buFont typeface="Arial" panose="020B0604020202020204" pitchFamily="34" charset="0"/>
              <a:buChar char="•"/>
            </a:pPr>
            <a:r>
              <a:rPr lang="en-US" sz="1200" dirty="0"/>
              <a:t>Increase capacity of stormwater pipes, backflow prevention (two options – duckbill valves, flapper valves)</a:t>
            </a:r>
          </a:p>
          <a:p>
            <a:pPr marL="171450" indent="-171450">
              <a:buFont typeface="Arial" panose="020B0604020202020204" pitchFamily="34" charset="0"/>
              <a:buChar char="•"/>
            </a:pPr>
            <a:r>
              <a:rPr lang="en-US" sz="1200" dirty="0"/>
              <a:t>Extend sea wall </a:t>
            </a:r>
          </a:p>
          <a:p>
            <a:pPr marL="171450" indent="-171450">
              <a:buFont typeface="Arial" panose="020B0604020202020204" pitchFamily="34" charset="0"/>
              <a:buChar char="•"/>
            </a:pPr>
            <a:r>
              <a:rPr lang="en-US" sz="1200" dirty="0"/>
              <a:t>Ask NE Mosquito Control to dredge out ditches at FB (Army corps backlog up to 18 months)</a:t>
            </a:r>
          </a:p>
          <a:p>
            <a:pPr marL="171450" indent="-171450">
              <a:buFont typeface="Arial" panose="020B0604020202020204" pitchFamily="34" charset="0"/>
              <a:buChar char="•"/>
            </a:pPr>
            <a:r>
              <a:rPr lang="en-US" sz="1200" dirty="0"/>
              <a:t>Address the flooding from the marsh, similar to Belle Isle</a:t>
            </a:r>
          </a:p>
          <a:p>
            <a:pPr marL="171450" indent="-171450">
              <a:buFont typeface="Arial" panose="020B0604020202020204" pitchFamily="34" charset="0"/>
              <a:buChar char="•"/>
            </a:pPr>
            <a:r>
              <a:rPr lang="en-US" sz="1200" dirty="0"/>
              <a:t>Replace and move current 75-year old water mains to accommodate the new pipes</a:t>
            </a:r>
          </a:p>
        </p:txBody>
      </p:sp>
      <p:sp>
        <p:nvSpPr>
          <p:cNvPr id="13" name="Google Shape;208;p40">
            <a:extLst>
              <a:ext uri="{FF2B5EF4-FFF2-40B4-BE49-F238E27FC236}">
                <a16:creationId xmlns:a16="http://schemas.microsoft.com/office/drawing/2014/main" id="{34A404FA-5D45-D595-D087-48B10DDC3EB6}"/>
              </a:ext>
            </a:extLst>
          </p:cNvPr>
          <p:cNvSpPr txBox="1"/>
          <p:nvPr/>
        </p:nvSpPr>
        <p:spPr>
          <a:xfrm>
            <a:off x="198627" y="1142316"/>
            <a:ext cx="998406" cy="238497"/>
          </a:xfrm>
          <a:prstGeom prst="rect">
            <a:avLst/>
          </a:prstGeom>
          <a:solidFill>
            <a:schemeClr val="accent1">
              <a:lumMod val="20000"/>
              <a:lumOff val="80000"/>
            </a:schemeClr>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100" dirty="0">
                <a:solidFill>
                  <a:schemeClr val="tx1"/>
                </a:solidFill>
              </a:rPr>
              <a:t>SOLUTION</a:t>
            </a:r>
            <a:endParaRPr sz="1100" dirty="0">
              <a:solidFill>
                <a:schemeClr val="tx1"/>
              </a:solidFill>
            </a:endParaRPr>
          </a:p>
        </p:txBody>
      </p:sp>
      <p:sp>
        <p:nvSpPr>
          <p:cNvPr id="14" name="Google Shape;208;p40">
            <a:extLst>
              <a:ext uri="{FF2B5EF4-FFF2-40B4-BE49-F238E27FC236}">
                <a16:creationId xmlns:a16="http://schemas.microsoft.com/office/drawing/2014/main" id="{FBA99643-F63C-4248-D3E0-43912765364C}"/>
              </a:ext>
            </a:extLst>
          </p:cNvPr>
          <p:cNvSpPr txBox="1"/>
          <p:nvPr/>
        </p:nvSpPr>
        <p:spPr>
          <a:xfrm>
            <a:off x="240628" y="3175346"/>
            <a:ext cx="998405" cy="238497"/>
          </a:xfrm>
          <a:prstGeom prst="rect">
            <a:avLst/>
          </a:prstGeom>
          <a:solidFill>
            <a:schemeClr val="accent1">
              <a:lumMod val="20000"/>
              <a:lumOff val="80000"/>
            </a:schemeClr>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100" dirty="0">
                <a:solidFill>
                  <a:schemeClr val="tx1"/>
                </a:solidFill>
              </a:rPr>
              <a:t>IN-FLIGHT</a:t>
            </a:r>
            <a:endParaRPr sz="1100" dirty="0">
              <a:solidFill>
                <a:schemeClr val="tx1"/>
              </a:solidFill>
            </a:endParaRPr>
          </a:p>
        </p:txBody>
      </p:sp>
      <p:sp>
        <p:nvSpPr>
          <p:cNvPr id="15" name="TextBox 14">
            <a:extLst>
              <a:ext uri="{FF2B5EF4-FFF2-40B4-BE49-F238E27FC236}">
                <a16:creationId xmlns:a16="http://schemas.microsoft.com/office/drawing/2014/main" id="{FF72914E-18A6-A7C6-4CC7-9F1FFFECDE51}"/>
              </a:ext>
            </a:extLst>
          </p:cNvPr>
          <p:cNvSpPr txBox="1"/>
          <p:nvPr/>
        </p:nvSpPr>
        <p:spPr>
          <a:xfrm>
            <a:off x="140504" y="3585795"/>
            <a:ext cx="6027343" cy="7694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indent="-171450">
              <a:buFont typeface="Arial" panose="020B0604020202020204" pitchFamily="34" charset="0"/>
              <a:buChar char="•"/>
            </a:pPr>
            <a:r>
              <a:rPr lang="en-US" sz="1100" dirty="0"/>
              <a:t>Town Council approved $60K last spring to survey all flooding issues for Pico, Tileston &amp; Girdlestone as beginning of phased approach to address issues.   Another $80K for phase one of engineering (baseline mapping, preliminary design) was passed.  </a:t>
            </a:r>
          </a:p>
          <a:p>
            <a:pPr marL="171450" indent="-171450">
              <a:buFont typeface="Arial" panose="020B0604020202020204" pitchFamily="34" charset="0"/>
              <a:buChar char="•"/>
            </a:pPr>
            <a:endParaRPr lang="en-US" sz="1100" dirty="0"/>
          </a:p>
        </p:txBody>
      </p:sp>
      <p:sp>
        <p:nvSpPr>
          <p:cNvPr id="16" name="Google Shape;208;p40">
            <a:extLst>
              <a:ext uri="{FF2B5EF4-FFF2-40B4-BE49-F238E27FC236}">
                <a16:creationId xmlns:a16="http://schemas.microsoft.com/office/drawing/2014/main" id="{6926DFE5-59B1-050B-0AD5-40C9C134CE3C}"/>
              </a:ext>
            </a:extLst>
          </p:cNvPr>
          <p:cNvSpPr txBox="1"/>
          <p:nvPr/>
        </p:nvSpPr>
        <p:spPr>
          <a:xfrm>
            <a:off x="5548108" y="1843540"/>
            <a:ext cx="1192672" cy="376996"/>
          </a:xfrm>
          <a:prstGeom prst="rect">
            <a:avLst/>
          </a:prstGeom>
          <a:solidFill>
            <a:srgbClr val="92D050"/>
          </a:solidFill>
          <a:ln w="25400">
            <a:solidFill>
              <a:srgbClr val="00B05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000" dirty="0">
                <a:solidFill>
                  <a:schemeClr val="tx1"/>
                </a:solidFill>
              </a:rPr>
              <a:t>FUNDING</a:t>
            </a:r>
          </a:p>
          <a:p>
            <a:pPr algn="ctr">
              <a:buSzPct val="100000"/>
              <a:defRPr sz="1700">
                <a:latin typeface="+mn-lt"/>
                <a:ea typeface="+mn-ea"/>
                <a:cs typeface="+mn-cs"/>
                <a:sym typeface="Arial"/>
              </a:defRPr>
            </a:pPr>
            <a:r>
              <a:rPr lang="en-US" sz="1000" dirty="0">
                <a:solidFill>
                  <a:schemeClr val="tx1"/>
                </a:solidFill>
              </a:rPr>
              <a:t>STATUS</a:t>
            </a:r>
            <a:endParaRPr sz="1000" dirty="0">
              <a:solidFill>
                <a:schemeClr val="tx1"/>
              </a:solidFill>
            </a:endParaRPr>
          </a:p>
        </p:txBody>
      </p:sp>
      <p:sp>
        <p:nvSpPr>
          <p:cNvPr id="17" name="TextBox 16">
            <a:extLst>
              <a:ext uri="{FF2B5EF4-FFF2-40B4-BE49-F238E27FC236}">
                <a16:creationId xmlns:a16="http://schemas.microsoft.com/office/drawing/2014/main" id="{357E243E-2FF7-6754-D7AB-1E0916C92EBE}"/>
              </a:ext>
            </a:extLst>
          </p:cNvPr>
          <p:cNvSpPr txBox="1"/>
          <p:nvPr/>
        </p:nvSpPr>
        <p:spPr>
          <a:xfrm>
            <a:off x="6738380" y="1812432"/>
            <a:ext cx="1982661" cy="24622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indent="-171450">
              <a:buFont typeface="Arial" panose="020B0604020202020204" pitchFamily="34" charset="0"/>
              <a:buChar char="•"/>
            </a:pPr>
            <a:r>
              <a:rPr lang="en-US" sz="1100" dirty="0"/>
              <a:t>Town Manager is due to provide us with an update for the next $158,500 required to get us to the permitting phase. </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Some money in the capital plan </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Another round of MVP application (~$400K) to manage the marsh.  Original grant application in 2024 was denied.</a:t>
            </a:r>
          </a:p>
        </p:txBody>
      </p:sp>
      <p:sp>
        <p:nvSpPr>
          <p:cNvPr id="18" name="Google Shape;208;p40">
            <a:extLst>
              <a:ext uri="{FF2B5EF4-FFF2-40B4-BE49-F238E27FC236}">
                <a16:creationId xmlns:a16="http://schemas.microsoft.com/office/drawing/2014/main" id="{4EC2FCC1-B152-0165-BF73-76CBF21718A2}"/>
              </a:ext>
            </a:extLst>
          </p:cNvPr>
          <p:cNvSpPr txBox="1"/>
          <p:nvPr/>
        </p:nvSpPr>
        <p:spPr>
          <a:xfrm>
            <a:off x="5548108" y="1222086"/>
            <a:ext cx="1192672" cy="376996"/>
          </a:xfrm>
          <a:prstGeom prst="rect">
            <a:avLst/>
          </a:prstGeom>
          <a:solidFill>
            <a:srgbClr val="92D050"/>
          </a:solidFill>
          <a:ln w="25400">
            <a:solidFill>
              <a:srgbClr val="00B05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000" dirty="0">
                <a:solidFill>
                  <a:schemeClr val="tx1"/>
                </a:solidFill>
              </a:rPr>
              <a:t>REQUIRED PERMITTING</a:t>
            </a:r>
            <a:endParaRPr sz="1000" dirty="0">
              <a:solidFill>
                <a:schemeClr val="tx1"/>
              </a:solidFill>
            </a:endParaRPr>
          </a:p>
        </p:txBody>
      </p:sp>
      <p:sp>
        <p:nvSpPr>
          <p:cNvPr id="19" name="TextBox 18">
            <a:extLst>
              <a:ext uri="{FF2B5EF4-FFF2-40B4-BE49-F238E27FC236}">
                <a16:creationId xmlns:a16="http://schemas.microsoft.com/office/drawing/2014/main" id="{CA9AD792-7BB5-192E-91CE-CF863A8E657B}"/>
              </a:ext>
            </a:extLst>
          </p:cNvPr>
          <p:cNvSpPr txBox="1"/>
          <p:nvPr/>
        </p:nvSpPr>
        <p:spPr>
          <a:xfrm>
            <a:off x="6770105" y="1266783"/>
            <a:ext cx="783405" cy="261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indent="-171450">
              <a:buFont typeface="Arial" panose="020B0604020202020204" pitchFamily="34" charset="0"/>
              <a:buChar char="•"/>
            </a:pPr>
            <a:r>
              <a:rPr lang="en-US" sz="1100" dirty="0"/>
              <a:t>TBD</a:t>
            </a:r>
          </a:p>
        </p:txBody>
      </p:sp>
    </p:spTree>
    <p:extLst>
      <p:ext uri="{BB962C8B-B14F-4D97-AF65-F5344CB8AC3E}">
        <p14:creationId xmlns:p14="http://schemas.microsoft.com/office/powerpoint/2010/main" val="389002673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85A35-5483-45F9-9564-9B3E7E2324BB}"/>
            </a:ext>
          </a:extLst>
        </p:cNvPr>
        <p:cNvGrpSpPr/>
        <p:nvPr/>
      </p:nvGrpSpPr>
      <p:grpSpPr>
        <a:xfrm>
          <a:off x="0" y="0"/>
          <a:ext cx="0" cy="0"/>
          <a:chOff x="0" y="0"/>
          <a:chExt cx="0" cy="0"/>
        </a:xfrm>
      </p:grpSpPr>
      <p:sp>
        <p:nvSpPr>
          <p:cNvPr id="4" name="Google Shape;112;p27">
            <a:extLst>
              <a:ext uri="{FF2B5EF4-FFF2-40B4-BE49-F238E27FC236}">
                <a16:creationId xmlns:a16="http://schemas.microsoft.com/office/drawing/2014/main" id="{FFF816D3-36D0-9F47-2EA9-BDB5ACC2EDE3}"/>
              </a:ext>
            </a:extLst>
          </p:cNvPr>
          <p:cNvSpPr txBox="1">
            <a:spLocks noGrp="1"/>
          </p:cNvSpPr>
          <p:nvPr>
            <p:ph type="title"/>
          </p:nvPr>
        </p:nvSpPr>
        <p:spPr>
          <a:xfrm>
            <a:off x="0" y="0"/>
            <a:ext cx="9144000" cy="490294"/>
          </a:xfrm>
          <a:prstGeom prst="rect">
            <a:avLst/>
          </a:prstGeom>
          <a:solidFill>
            <a:srgbClr val="1D3E81"/>
          </a:solidFill>
        </p:spPr>
        <p:txBody>
          <a:bodyPr>
            <a:normAutofit/>
          </a:bodyPr>
          <a:lstStyle>
            <a:lvl1pPr algn="ctr">
              <a:defRPr sz="2600">
                <a:solidFill>
                  <a:srgbClr val="FBFFFF"/>
                </a:solidFill>
                <a:latin typeface="Helvetica Neue"/>
                <a:ea typeface="Helvetica Neue"/>
                <a:cs typeface="Helvetica Neue"/>
                <a:sym typeface="Helvetica Neue"/>
              </a:defRPr>
            </a:lvl1pPr>
          </a:lstStyle>
          <a:p>
            <a:pPr algn="l"/>
            <a:r>
              <a:rPr lang="en-US" sz="2400" dirty="0"/>
              <a:t>Hot Spot #4 – Tileston &amp; Girdlestone Streets</a:t>
            </a:r>
            <a:endParaRPr sz="2400" dirty="0"/>
          </a:p>
        </p:txBody>
      </p:sp>
      <p:pic>
        <p:nvPicPr>
          <p:cNvPr id="5" name="Picture 2" descr="Winthrop Massachusetts Homepage">
            <a:extLst>
              <a:ext uri="{FF2B5EF4-FFF2-40B4-BE49-F238E27FC236}">
                <a16:creationId xmlns:a16="http://schemas.microsoft.com/office/drawing/2014/main" id="{DCF77DBF-DD86-FE60-DAE1-46ECBDAAE1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6327" y="18968"/>
            <a:ext cx="1875097" cy="435244"/>
          </a:xfrm>
          <a:prstGeom prst="rect">
            <a:avLst/>
          </a:prstGeom>
          <a:solidFill>
            <a:schemeClr val="bg1"/>
          </a:solidFill>
        </p:spPr>
      </p:pic>
      <p:sp>
        <p:nvSpPr>
          <p:cNvPr id="2" name="Slide Number Placeholder 1">
            <a:extLst>
              <a:ext uri="{FF2B5EF4-FFF2-40B4-BE49-F238E27FC236}">
                <a16:creationId xmlns:a16="http://schemas.microsoft.com/office/drawing/2014/main" id="{961A2F59-467D-09C8-BAF5-182E96146CAD}"/>
              </a:ext>
            </a:extLst>
          </p:cNvPr>
          <p:cNvSpPr>
            <a:spLocks noGrp="1"/>
          </p:cNvSpPr>
          <p:nvPr>
            <p:ph type="sldNum" sz="quarter" idx="2"/>
          </p:nvPr>
        </p:nvSpPr>
        <p:spPr>
          <a:xfrm>
            <a:off x="8613349" y="4773884"/>
            <a:ext cx="222514" cy="204096"/>
          </a:xfrm>
        </p:spPr>
        <p:txBody>
          <a:bodyPr>
            <a:normAutofit fontScale="92500" lnSpcReduction="10000"/>
          </a:bodyPr>
          <a:lstStyle/>
          <a:p>
            <a:fld id="{86CB4B4D-7CA3-9044-876B-883B54F8677D}" type="slidenum">
              <a:rPr lang="en-US" smtClean="0"/>
              <a:t>23</a:t>
            </a:fld>
            <a:endParaRPr lang="en-US" dirty="0"/>
          </a:p>
        </p:txBody>
      </p:sp>
      <p:sp>
        <p:nvSpPr>
          <p:cNvPr id="3" name="Google Shape;208;p40">
            <a:extLst>
              <a:ext uri="{FF2B5EF4-FFF2-40B4-BE49-F238E27FC236}">
                <a16:creationId xmlns:a16="http://schemas.microsoft.com/office/drawing/2014/main" id="{4AABD5E3-8CE0-99D5-7940-744ED6D658BF}"/>
              </a:ext>
            </a:extLst>
          </p:cNvPr>
          <p:cNvSpPr txBox="1"/>
          <p:nvPr/>
        </p:nvSpPr>
        <p:spPr>
          <a:xfrm>
            <a:off x="87740" y="605098"/>
            <a:ext cx="652091" cy="376996"/>
          </a:xfrm>
          <a:prstGeom prst="rect">
            <a:avLst/>
          </a:prstGeom>
          <a:solidFill>
            <a:schemeClr val="tx1"/>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000" dirty="0">
                <a:solidFill>
                  <a:schemeClr val="bg1"/>
                </a:solidFill>
              </a:rPr>
              <a:t>Project</a:t>
            </a:r>
          </a:p>
          <a:p>
            <a:pPr algn="ctr">
              <a:buSzPct val="100000"/>
              <a:defRPr sz="1700">
                <a:latin typeface="+mn-lt"/>
                <a:ea typeface="+mn-ea"/>
                <a:cs typeface="+mn-cs"/>
                <a:sym typeface="Arial"/>
              </a:defRPr>
            </a:pPr>
            <a:r>
              <a:rPr lang="en-US" sz="1000" dirty="0">
                <a:solidFill>
                  <a:schemeClr val="bg1"/>
                </a:solidFill>
              </a:rPr>
              <a:t>Phase</a:t>
            </a:r>
            <a:endParaRPr sz="1000" dirty="0">
              <a:solidFill>
                <a:schemeClr val="bg1"/>
              </a:solidFill>
            </a:endParaRPr>
          </a:p>
        </p:txBody>
      </p:sp>
      <p:cxnSp>
        <p:nvCxnSpPr>
          <p:cNvPr id="6" name="Straight Connector 5">
            <a:extLst>
              <a:ext uri="{FF2B5EF4-FFF2-40B4-BE49-F238E27FC236}">
                <a16:creationId xmlns:a16="http://schemas.microsoft.com/office/drawing/2014/main" id="{FD74FA6F-2C67-249C-0CBE-3EB535C45F49}"/>
              </a:ext>
            </a:extLst>
          </p:cNvPr>
          <p:cNvCxnSpPr>
            <a:cxnSpLocks/>
          </p:cNvCxnSpPr>
          <p:nvPr/>
        </p:nvCxnSpPr>
        <p:spPr>
          <a:xfrm>
            <a:off x="1692498" y="797746"/>
            <a:ext cx="7005693" cy="0"/>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sp>
        <p:nvSpPr>
          <p:cNvPr id="7" name="TextBox 6">
            <a:extLst>
              <a:ext uri="{FF2B5EF4-FFF2-40B4-BE49-F238E27FC236}">
                <a16:creationId xmlns:a16="http://schemas.microsoft.com/office/drawing/2014/main" id="{30C452D4-4B87-F672-D851-6B5A3CC667B0}"/>
              </a:ext>
            </a:extLst>
          </p:cNvPr>
          <p:cNvSpPr txBox="1"/>
          <p:nvPr/>
        </p:nvSpPr>
        <p:spPr>
          <a:xfrm>
            <a:off x="834960" y="596785"/>
            <a:ext cx="1475978"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solidFill>
                  <a:srgbClr val="26282A"/>
                </a:solidFill>
                <a:ea typeface="Times New Roman" panose="02020603050405020304" pitchFamily="18" charset="0"/>
                <a:cs typeface="Times New Roman" panose="02020603050405020304" pitchFamily="18" charset="0"/>
              </a:rPr>
              <a:t>Investigation / Solution Vetting </a:t>
            </a:r>
            <a:r>
              <a:rPr lang="en-US" sz="1000" dirty="0">
                <a:solidFill>
                  <a:srgbClr val="26282A"/>
                </a:solidFill>
                <a:cs typeface="Times New Roman" panose="02020603050405020304" pitchFamily="18" charset="0"/>
              </a:rPr>
              <a:t>(~60 Days)</a:t>
            </a:r>
            <a:endParaRPr lang="en-US" sz="1000" dirty="0"/>
          </a:p>
        </p:txBody>
      </p:sp>
      <p:sp>
        <p:nvSpPr>
          <p:cNvPr id="8" name="TextBox 7">
            <a:extLst>
              <a:ext uri="{FF2B5EF4-FFF2-40B4-BE49-F238E27FC236}">
                <a16:creationId xmlns:a16="http://schemas.microsoft.com/office/drawing/2014/main" id="{431D3EBB-A7B2-0084-7396-6D7362476761}"/>
              </a:ext>
            </a:extLst>
          </p:cNvPr>
          <p:cNvSpPr txBox="1"/>
          <p:nvPr/>
        </p:nvSpPr>
        <p:spPr>
          <a:xfrm>
            <a:off x="2418732" y="605098"/>
            <a:ext cx="1857694"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Initial (30%) Solution Design &amp; Cost Estimate (~120 Days)</a:t>
            </a:r>
          </a:p>
        </p:txBody>
      </p:sp>
      <p:sp>
        <p:nvSpPr>
          <p:cNvPr id="9" name="TextBox 8">
            <a:extLst>
              <a:ext uri="{FF2B5EF4-FFF2-40B4-BE49-F238E27FC236}">
                <a16:creationId xmlns:a16="http://schemas.microsoft.com/office/drawing/2014/main" id="{C88AE407-24DF-ED7F-E0BB-DF180772CCC5}"/>
              </a:ext>
            </a:extLst>
          </p:cNvPr>
          <p:cNvSpPr txBox="1"/>
          <p:nvPr/>
        </p:nvSpPr>
        <p:spPr>
          <a:xfrm>
            <a:off x="6152261" y="605098"/>
            <a:ext cx="1660247"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Final Design, Engineering &amp; Permitting (~180 Days)</a:t>
            </a:r>
          </a:p>
        </p:txBody>
      </p:sp>
      <p:sp>
        <p:nvSpPr>
          <p:cNvPr id="10" name="TextBox 9">
            <a:extLst>
              <a:ext uri="{FF2B5EF4-FFF2-40B4-BE49-F238E27FC236}">
                <a16:creationId xmlns:a16="http://schemas.microsoft.com/office/drawing/2014/main" id="{D91CC0C8-1592-C776-6CBD-787B363FAFE3}"/>
              </a:ext>
            </a:extLst>
          </p:cNvPr>
          <p:cNvSpPr txBox="1"/>
          <p:nvPr/>
        </p:nvSpPr>
        <p:spPr>
          <a:xfrm>
            <a:off x="4384220" y="605098"/>
            <a:ext cx="1660247" cy="400110"/>
          </a:xfrm>
          <a:prstGeom prst="rect">
            <a:avLst/>
          </a:prstGeom>
          <a:solidFill>
            <a:srgbClr val="FFFF00"/>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Funding Grant / Debt Exclusion (~60-90 Days)</a:t>
            </a:r>
          </a:p>
        </p:txBody>
      </p:sp>
      <p:sp>
        <p:nvSpPr>
          <p:cNvPr id="11" name="TextBox 10">
            <a:extLst>
              <a:ext uri="{FF2B5EF4-FFF2-40B4-BE49-F238E27FC236}">
                <a16:creationId xmlns:a16="http://schemas.microsoft.com/office/drawing/2014/main" id="{47D1AD70-58E4-4934-6A59-91DA00723D9C}"/>
              </a:ext>
            </a:extLst>
          </p:cNvPr>
          <p:cNvSpPr txBox="1"/>
          <p:nvPr/>
        </p:nvSpPr>
        <p:spPr>
          <a:xfrm>
            <a:off x="7908812" y="605098"/>
            <a:ext cx="915589"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Construction (~2 Years)</a:t>
            </a:r>
          </a:p>
        </p:txBody>
      </p:sp>
      <p:sp>
        <p:nvSpPr>
          <p:cNvPr id="13" name="TextBox 12">
            <a:extLst>
              <a:ext uri="{FF2B5EF4-FFF2-40B4-BE49-F238E27FC236}">
                <a16:creationId xmlns:a16="http://schemas.microsoft.com/office/drawing/2014/main" id="{5FA7EC69-D6C1-B416-7251-75822480BD2D}"/>
              </a:ext>
            </a:extLst>
          </p:cNvPr>
          <p:cNvSpPr txBox="1"/>
          <p:nvPr/>
        </p:nvSpPr>
        <p:spPr>
          <a:xfrm>
            <a:off x="133231" y="3675905"/>
            <a:ext cx="4889914" cy="1446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indent="-171450">
              <a:buFont typeface="Arial" panose="020B0604020202020204" pitchFamily="34" charset="0"/>
              <a:buChar char="•"/>
            </a:pPr>
            <a:r>
              <a:rPr lang="en-US" sz="1100" dirty="0"/>
              <a:t>Pumps secured and implemented last spring.</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1/2 of the engineering work has been completed (~$250K out of the ~$580K total)</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Motion from Town Manager Marino to Town Council to approve funding for remainder of engineering, design and permitting work for Morton, Pico and Tileston/Girdlestone.</a:t>
            </a:r>
          </a:p>
        </p:txBody>
      </p:sp>
      <p:sp>
        <p:nvSpPr>
          <p:cNvPr id="14" name="TextBox 13">
            <a:extLst>
              <a:ext uri="{FF2B5EF4-FFF2-40B4-BE49-F238E27FC236}">
                <a16:creationId xmlns:a16="http://schemas.microsoft.com/office/drawing/2014/main" id="{E785073F-244A-4F53-3A3C-754131CAC046}"/>
              </a:ext>
            </a:extLst>
          </p:cNvPr>
          <p:cNvSpPr txBox="1"/>
          <p:nvPr/>
        </p:nvSpPr>
        <p:spPr>
          <a:xfrm>
            <a:off x="124919" y="1441517"/>
            <a:ext cx="4447081" cy="261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100" dirty="0"/>
              <a:t>Flooding from stormwater and heavy precipitation on a regular basis</a:t>
            </a:r>
          </a:p>
        </p:txBody>
      </p:sp>
      <p:sp>
        <p:nvSpPr>
          <p:cNvPr id="15" name="Google Shape;208;p40">
            <a:extLst>
              <a:ext uri="{FF2B5EF4-FFF2-40B4-BE49-F238E27FC236}">
                <a16:creationId xmlns:a16="http://schemas.microsoft.com/office/drawing/2014/main" id="{4E8FA081-F503-69ED-0B19-AF63C2A66149}"/>
              </a:ext>
            </a:extLst>
          </p:cNvPr>
          <p:cNvSpPr txBox="1"/>
          <p:nvPr/>
        </p:nvSpPr>
        <p:spPr>
          <a:xfrm>
            <a:off x="198627" y="1097914"/>
            <a:ext cx="918973" cy="253885"/>
          </a:xfrm>
          <a:prstGeom prst="rect">
            <a:avLst/>
          </a:prstGeom>
          <a:solidFill>
            <a:schemeClr val="accent1">
              <a:lumMod val="20000"/>
              <a:lumOff val="80000"/>
            </a:schemeClr>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200" dirty="0">
                <a:solidFill>
                  <a:schemeClr val="tx1"/>
                </a:solidFill>
              </a:rPr>
              <a:t>SITUATION</a:t>
            </a:r>
            <a:endParaRPr sz="1200" dirty="0">
              <a:solidFill>
                <a:schemeClr val="tx1"/>
              </a:solidFill>
            </a:endParaRPr>
          </a:p>
        </p:txBody>
      </p:sp>
      <p:sp>
        <p:nvSpPr>
          <p:cNvPr id="16" name="TextBox 15">
            <a:extLst>
              <a:ext uri="{FF2B5EF4-FFF2-40B4-BE49-F238E27FC236}">
                <a16:creationId xmlns:a16="http://schemas.microsoft.com/office/drawing/2014/main" id="{DAFE8F4C-640B-A25A-043B-624FAF21DE04}"/>
              </a:ext>
            </a:extLst>
          </p:cNvPr>
          <p:cNvSpPr txBox="1"/>
          <p:nvPr/>
        </p:nvSpPr>
        <p:spPr>
          <a:xfrm>
            <a:off x="133231" y="2158069"/>
            <a:ext cx="4064697" cy="261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100" dirty="0"/>
              <a:t>Minimize flooding, focusing on improving pumps and drainage</a:t>
            </a:r>
          </a:p>
        </p:txBody>
      </p:sp>
      <p:sp>
        <p:nvSpPr>
          <p:cNvPr id="17" name="Google Shape;208;p40">
            <a:extLst>
              <a:ext uri="{FF2B5EF4-FFF2-40B4-BE49-F238E27FC236}">
                <a16:creationId xmlns:a16="http://schemas.microsoft.com/office/drawing/2014/main" id="{4139C37E-A805-FED6-EA71-9C80A17BE137}"/>
              </a:ext>
            </a:extLst>
          </p:cNvPr>
          <p:cNvSpPr txBox="1"/>
          <p:nvPr/>
        </p:nvSpPr>
        <p:spPr>
          <a:xfrm>
            <a:off x="210089" y="1800067"/>
            <a:ext cx="1685282" cy="253885"/>
          </a:xfrm>
          <a:prstGeom prst="rect">
            <a:avLst/>
          </a:prstGeom>
          <a:solidFill>
            <a:schemeClr val="accent1">
              <a:lumMod val="20000"/>
              <a:lumOff val="80000"/>
            </a:schemeClr>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200" dirty="0">
                <a:solidFill>
                  <a:schemeClr val="tx1"/>
                </a:solidFill>
              </a:rPr>
              <a:t>DESIRED OUTCOMES</a:t>
            </a:r>
            <a:endParaRPr sz="1200" dirty="0">
              <a:solidFill>
                <a:schemeClr val="tx1"/>
              </a:solidFill>
            </a:endParaRPr>
          </a:p>
        </p:txBody>
      </p:sp>
      <p:sp>
        <p:nvSpPr>
          <p:cNvPr id="19" name="Google Shape;208;p40">
            <a:extLst>
              <a:ext uri="{FF2B5EF4-FFF2-40B4-BE49-F238E27FC236}">
                <a16:creationId xmlns:a16="http://schemas.microsoft.com/office/drawing/2014/main" id="{BD339E0E-B93B-6776-4517-58A64E3CCAB5}"/>
              </a:ext>
            </a:extLst>
          </p:cNvPr>
          <p:cNvSpPr txBox="1"/>
          <p:nvPr/>
        </p:nvSpPr>
        <p:spPr>
          <a:xfrm>
            <a:off x="210089" y="2463078"/>
            <a:ext cx="998406" cy="253885"/>
          </a:xfrm>
          <a:prstGeom prst="rect">
            <a:avLst/>
          </a:prstGeom>
          <a:solidFill>
            <a:schemeClr val="accent1">
              <a:lumMod val="20000"/>
              <a:lumOff val="80000"/>
            </a:schemeClr>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200" dirty="0">
                <a:solidFill>
                  <a:schemeClr val="tx1"/>
                </a:solidFill>
              </a:rPr>
              <a:t>SOLUTION</a:t>
            </a:r>
            <a:endParaRPr sz="1200" dirty="0">
              <a:solidFill>
                <a:schemeClr val="tx1"/>
              </a:solidFill>
            </a:endParaRPr>
          </a:p>
        </p:txBody>
      </p:sp>
      <p:sp>
        <p:nvSpPr>
          <p:cNvPr id="20" name="TextBox 19">
            <a:extLst>
              <a:ext uri="{FF2B5EF4-FFF2-40B4-BE49-F238E27FC236}">
                <a16:creationId xmlns:a16="http://schemas.microsoft.com/office/drawing/2014/main" id="{ED7D27F8-9967-4F2C-B909-B997A38E9EE7}"/>
              </a:ext>
            </a:extLst>
          </p:cNvPr>
          <p:cNvSpPr txBox="1"/>
          <p:nvPr/>
        </p:nvSpPr>
        <p:spPr>
          <a:xfrm>
            <a:off x="133231" y="2799993"/>
            <a:ext cx="4064697"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100" dirty="0"/>
              <a:t>Enhanced pumps and drainage; catch basin repair/replace; backflow prevention </a:t>
            </a:r>
          </a:p>
        </p:txBody>
      </p:sp>
      <p:sp>
        <p:nvSpPr>
          <p:cNvPr id="21" name="Google Shape;208;p40">
            <a:extLst>
              <a:ext uri="{FF2B5EF4-FFF2-40B4-BE49-F238E27FC236}">
                <a16:creationId xmlns:a16="http://schemas.microsoft.com/office/drawing/2014/main" id="{990B4E04-0D02-8DE3-9CE0-01141BF4406C}"/>
              </a:ext>
            </a:extLst>
          </p:cNvPr>
          <p:cNvSpPr txBox="1"/>
          <p:nvPr/>
        </p:nvSpPr>
        <p:spPr>
          <a:xfrm>
            <a:off x="210090" y="3348209"/>
            <a:ext cx="998405" cy="238497"/>
          </a:xfrm>
          <a:prstGeom prst="rect">
            <a:avLst/>
          </a:prstGeom>
          <a:solidFill>
            <a:schemeClr val="accent1">
              <a:lumMod val="20000"/>
              <a:lumOff val="80000"/>
            </a:schemeClr>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100" dirty="0">
                <a:solidFill>
                  <a:schemeClr val="tx1"/>
                </a:solidFill>
              </a:rPr>
              <a:t>IN-FLIGHT</a:t>
            </a:r>
            <a:endParaRPr sz="1100" dirty="0">
              <a:solidFill>
                <a:schemeClr val="tx1"/>
              </a:solidFill>
            </a:endParaRPr>
          </a:p>
        </p:txBody>
      </p:sp>
      <p:sp>
        <p:nvSpPr>
          <p:cNvPr id="22" name="Google Shape;208;p40">
            <a:extLst>
              <a:ext uri="{FF2B5EF4-FFF2-40B4-BE49-F238E27FC236}">
                <a16:creationId xmlns:a16="http://schemas.microsoft.com/office/drawing/2014/main" id="{46F8874E-0301-760A-8959-0F4EC61A31E2}"/>
              </a:ext>
            </a:extLst>
          </p:cNvPr>
          <p:cNvSpPr txBox="1"/>
          <p:nvPr/>
        </p:nvSpPr>
        <p:spPr>
          <a:xfrm>
            <a:off x="5089114" y="4157256"/>
            <a:ext cx="1192672" cy="376996"/>
          </a:xfrm>
          <a:prstGeom prst="rect">
            <a:avLst/>
          </a:prstGeom>
          <a:solidFill>
            <a:srgbClr val="92D050"/>
          </a:solidFill>
          <a:ln w="25400">
            <a:solidFill>
              <a:srgbClr val="00B05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000" dirty="0">
                <a:solidFill>
                  <a:schemeClr val="tx1"/>
                </a:solidFill>
              </a:rPr>
              <a:t>FUNDING</a:t>
            </a:r>
          </a:p>
          <a:p>
            <a:pPr algn="ctr">
              <a:buSzPct val="100000"/>
              <a:defRPr sz="1700">
                <a:latin typeface="+mn-lt"/>
                <a:ea typeface="+mn-ea"/>
                <a:cs typeface="+mn-cs"/>
                <a:sym typeface="Arial"/>
              </a:defRPr>
            </a:pPr>
            <a:r>
              <a:rPr lang="en-US" sz="1000" dirty="0">
                <a:solidFill>
                  <a:schemeClr val="tx1"/>
                </a:solidFill>
              </a:rPr>
              <a:t>STATUS</a:t>
            </a:r>
            <a:endParaRPr sz="1000" dirty="0">
              <a:solidFill>
                <a:schemeClr val="tx1"/>
              </a:solidFill>
            </a:endParaRPr>
          </a:p>
        </p:txBody>
      </p:sp>
      <p:sp>
        <p:nvSpPr>
          <p:cNvPr id="23" name="TextBox 22">
            <a:extLst>
              <a:ext uri="{FF2B5EF4-FFF2-40B4-BE49-F238E27FC236}">
                <a16:creationId xmlns:a16="http://schemas.microsoft.com/office/drawing/2014/main" id="{BADA0675-2643-19CD-AE65-B05B7A64A920}"/>
              </a:ext>
            </a:extLst>
          </p:cNvPr>
          <p:cNvSpPr txBox="1"/>
          <p:nvPr/>
        </p:nvSpPr>
        <p:spPr>
          <a:xfrm>
            <a:off x="6347755" y="4185970"/>
            <a:ext cx="2556009"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indent="-171450">
              <a:buFont typeface="Arial" panose="020B0604020202020204" pitchFamily="34" charset="0"/>
              <a:buChar char="•"/>
            </a:pPr>
            <a:r>
              <a:rPr lang="en-US" sz="1100" dirty="0"/>
              <a:t>TBD: either grants or debt exclusion to fund construction</a:t>
            </a:r>
          </a:p>
        </p:txBody>
      </p:sp>
      <p:sp>
        <p:nvSpPr>
          <p:cNvPr id="24" name="Google Shape;208;p40">
            <a:extLst>
              <a:ext uri="{FF2B5EF4-FFF2-40B4-BE49-F238E27FC236}">
                <a16:creationId xmlns:a16="http://schemas.microsoft.com/office/drawing/2014/main" id="{D9950B31-3C37-81DD-E2C4-0AD26DA00742}"/>
              </a:ext>
            </a:extLst>
          </p:cNvPr>
          <p:cNvSpPr txBox="1"/>
          <p:nvPr/>
        </p:nvSpPr>
        <p:spPr>
          <a:xfrm>
            <a:off x="5089114" y="3535802"/>
            <a:ext cx="1192672" cy="376996"/>
          </a:xfrm>
          <a:prstGeom prst="rect">
            <a:avLst/>
          </a:prstGeom>
          <a:solidFill>
            <a:srgbClr val="92D050"/>
          </a:solidFill>
          <a:ln w="25400">
            <a:solidFill>
              <a:srgbClr val="00B05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000" dirty="0">
                <a:solidFill>
                  <a:schemeClr val="tx1"/>
                </a:solidFill>
              </a:rPr>
              <a:t>REQUIRED PERMITTING</a:t>
            </a:r>
            <a:endParaRPr sz="1000" dirty="0">
              <a:solidFill>
                <a:schemeClr val="tx1"/>
              </a:solidFill>
            </a:endParaRPr>
          </a:p>
        </p:txBody>
      </p:sp>
      <p:sp>
        <p:nvSpPr>
          <p:cNvPr id="25" name="TextBox 24">
            <a:extLst>
              <a:ext uri="{FF2B5EF4-FFF2-40B4-BE49-F238E27FC236}">
                <a16:creationId xmlns:a16="http://schemas.microsoft.com/office/drawing/2014/main" id="{133994A9-1F14-FEE5-2288-8E80789760B2}"/>
              </a:ext>
            </a:extLst>
          </p:cNvPr>
          <p:cNvSpPr txBox="1"/>
          <p:nvPr/>
        </p:nvSpPr>
        <p:spPr>
          <a:xfrm>
            <a:off x="6328203" y="3580499"/>
            <a:ext cx="2575561"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indent="-171450">
              <a:buFont typeface="Arial" panose="020B0604020202020204" pitchFamily="34" charset="0"/>
              <a:buChar char="•"/>
            </a:pPr>
            <a:r>
              <a:rPr lang="en-US" sz="1100" dirty="0"/>
              <a:t>Permit from the state required to expand the seawall</a:t>
            </a:r>
          </a:p>
        </p:txBody>
      </p:sp>
      <p:pic>
        <p:nvPicPr>
          <p:cNvPr id="27" name="Picture 26" descr="A map of a city&#10;&#10;Description automatically generated">
            <a:extLst>
              <a:ext uri="{FF2B5EF4-FFF2-40B4-BE49-F238E27FC236}">
                <a16:creationId xmlns:a16="http://schemas.microsoft.com/office/drawing/2014/main" id="{A19DE120-90F5-80F9-9288-AA73B92B6D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730" y="1176314"/>
            <a:ext cx="3289876" cy="2049181"/>
          </a:xfrm>
          <a:prstGeom prst="rect">
            <a:avLst/>
          </a:prstGeom>
        </p:spPr>
      </p:pic>
    </p:spTree>
    <p:extLst>
      <p:ext uri="{BB962C8B-B14F-4D97-AF65-F5344CB8AC3E}">
        <p14:creationId xmlns:p14="http://schemas.microsoft.com/office/powerpoint/2010/main" val="297002583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712C6-CD80-709A-A56C-2F24E326A7BD}"/>
            </a:ext>
          </a:extLst>
        </p:cNvPr>
        <p:cNvGrpSpPr/>
        <p:nvPr/>
      </p:nvGrpSpPr>
      <p:grpSpPr>
        <a:xfrm>
          <a:off x="0" y="0"/>
          <a:ext cx="0" cy="0"/>
          <a:chOff x="0" y="0"/>
          <a:chExt cx="0" cy="0"/>
        </a:xfrm>
      </p:grpSpPr>
      <p:sp>
        <p:nvSpPr>
          <p:cNvPr id="4" name="Google Shape;112;p27">
            <a:extLst>
              <a:ext uri="{FF2B5EF4-FFF2-40B4-BE49-F238E27FC236}">
                <a16:creationId xmlns:a16="http://schemas.microsoft.com/office/drawing/2014/main" id="{6577792C-B74A-0F22-AD2E-B3117FB729E1}"/>
              </a:ext>
            </a:extLst>
          </p:cNvPr>
          <p:cNvSpPr txBox="1">
            <a:spLocks noGrp="1"/>
          </p:cNvSpPr>
          <p:nvPr>
            <p:ph type="title"/>
          </p:nvPr>
        </p:nvSpPr>
        <p:spPr>
          <a:xfrm>
            <a:off x="0" y="0"/>
            <a:ext cx="9144000" cy="490294"/>
          </a:xfrm>
          <a:prstGeom prst="rect">
            <a:avLst/>
          </a:prstGeom>
          <a:solidFill>
            <a:srgbClr val="1D3E81"/>
          </a:solidFill>
        </p:spPr>
        <p:txBody>
          <a:bodyPr>
            <a:normAutofit/>
          </a:bodyPr>
          <a:lstStyle>
            <a:lvl1pPr algn="ctr">
              <a:defRPr sz="2600">
                <a:solidFill>
                  <a:srgbClr val="FBFFFF"/>
                </a:solidFill>
                <a:latin typeface="Helvetica Neue"/>
                <a:ea typeface="Helvetica Neue"/>
                <a:cs typeface="Helvetica Neue"/>
                <a:sym typeface="Helvetica Neue"/>
              </a:defRPr>
            </a:lvl1pPr>
          </a:lstStyle>
          <a:p>
            <a:pPr algn="l"/>
            <a:r>
              <a:rPr lang="en-US" sz="2400" dirty="0"/>
              <a:t>Hot Spot #5 – </a:t>
            </a:r>
            <a:r>
              <a:rPr lang="en-US" sz="2400" dirty="0" err="1"/>
              <a:t>Yirrell</a:t>
            </a:r>
            <a:r>
              <a:rPr lang="en-US" sz="2400" dirty="0"/>
              <a:t> Beach</a:t>
            </a:r>
            <a:endParaRPr sz="2400" dirty="0"/>
          </a:p>
        </p:txBody>
      </p:sp>
      <p:pic>
        <p:nvPicPr>
          <p:cNvPr id="5" name="Picture 2" descr="Winthrop Massachusetts Homepage">
            <a:extLst>
              <a:ext uri="{FF2B5EF4-FFF2-40B4-BE49-F238E27FC236}">
                <a16:creationId xmlns:a16="http://schemas.microsoft.com/office/drawing/2014/main" id="{67DB477D-2629-4E46-7769-867CD97E08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6327" y="18968"/>
            <a:ext cx="1875097" cy="435244"/>
          </a:xfrm>
          <a:prstGeom prst="rect">
            <a:avLst/>
          </a:prstGeom>
          <a:solidFill>
            <a:schemeClr val="bg1"/>
          </a:solidFill>
        </p:spPr>
      </p:pic>
      <p:sp>
        <p:nvSpPr>
          <p:cNvPr id="2" name="Slide Number Placeholder 1">
            <a:extLst>
              <a:ext uri="{FF2B5EF4-FFF2-40B4-BE49-F238E27FC236}">
                <a16:creationId xmlns:a16="http://schemas.microsoft.com/office/drawing/2014/main" id="{7516A288-F7C9-91A2-0200-A55ECB0F4541}"/>
              </a:ext>
            </a:extLst>
          </p:cNvPr>
          <p:cNvSpPr>
            <a:spLocks noGrp="1"/>
          </p:cNvSpPr>
          <p:nvPr>
            <p:ph type="sldNum" sz="quarter" idx="2"/>
          </p:nvPr>
        </p:nvSpPr>
        <p:spPr>
          <a:xfrm>
            <a:off x="8669910" y="4792738"/>
            <a:ext cx="222514" cy="204096"/>
          </a:xfrm>
        </p:spPr>
        <p:txBody>
          <a:bodyPr>
            <a:normAutofit fontScale="92500" lnSpcReduction="10000"/>
          </a:bodyPr>
          <a:lstStyle/>
          <a:p>
            <a:fld id="{86CB4B4D-7CA3-9044-876B-883B54F8677D}" type="slidenum">
              <a:rPr lang="en-US" smtClean="0"/>
              <a:t>24</a:t>
            </a:fld>
            <a:endParaRPr lang="en-US" dirty="0"/>
          </a:p>
        </p:txBody>
      </p:sp>
      <p:sp>
        <p:nvSpPr>
          <p:cNvPr id="3" name="Google Shape;208;p40">
            <a:extLst>
              <a:ext uri="{FF2B5EF4-FFF2-40B4-BE49-F238E27FC236}">
                <a16:creationId xmlns:a16="http://schemas.microsoft.com/office/drawing/2014/main" id="{AD253673-921A-4CAD-3DBC-99034B464F8C}"/>
              </a:ext>
            </a:extLst>
          </p:cNvPr>
          <p:cNvSpPr txBox="1"/>
          <p:nvPr/>
        </p:nvSpPr>
        <p:spPr>
          <a:xfrm>
            <a:off x="87740" y="605098"/>
            <a:ext cx="652091" cy="376996"/>
          </a:xfrm>
          <a:prstGeom prst="rect">
            <a:avLst/>
          </a:prstGeom>
          <a:solidFill>
            <a:schemeClr val="tx1"/>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000" dirty="0">
                <a:solidFill>
                  <a:schemeClr val="bg1"/>
                </a:solidFill>
              </a:rPr>
              <a:t>Project</a:t>
            </a:r>
          </a:p>
          <a:p>
            <a:pPr algn="ctr">
              <a:buSzPct val="100000"/>
              <a:defRPr sz="1700">
                <a:latin typeface="+mn-lt"/>
                <a:ea typeface="+mn-ea"/>
                <a:cs typeface="+mn-cs"/>
                <a:sym typeface="Arial"/>
              </a:defRPr>
            </a:pPr>
            <a:r>
              <a:rPr lang="en-US" sz="1000" dirty="0">
                <a:solidFill>
                  <a:schemeClr val="bg1"/>
                </a:solidFill>
              </a:rPr>
              <a:t>Phase</a:t>
            </a:r>
            <a:endParaRPr sz="1000" dirty="0">
              <a:solidFill>
                <a:schemeClr val="bg1"/>
              </a:solidFill>
            </a:endParaRPr>
          </a:p>
        </p:txBody>
      </p:sp>
      <p:cxnSp>
        <p:nvCxnSpPr>
          <p:cNvPr id="6" name="Straight Connector 5">
            <a:extLst>
              <a:ext uri="{FF2B5EF4-FFF2-40B4-BE49-F238E27FC236}">
                <a16:creationId xmlns:a16="http://schemas.microsoft.com/office/drawing/2014/main" id="{BF71B10C-6A5F-146F-5AE4-157A7B582008}"/>
              </a:ext>
            </a:extLst>
          </p:cNvPr>
          <p:cNvCxnSpPr>
            <a:cxnSpLocks/>
          </p:cNvCxnSpPr>
          <p:nvPr/>
        </p:nvCxnSpPr>
        <p:spPr>
          <a:xfrm>
            <a:off x="1692498" y="797746"/>
            <a:ext cx="7005693" cy="0"/>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sp>
        <p:nvSpPr>
          <p:cNvPr id="7" name="TextBox 6">
            <a:extLst>
              <a:ext uri="{FF2B5EF4-FFF2-40B4-BE49-F238E27FC236}">
                <a16:creationId xmlns:a16="http://schemas.microsoft.com/office/drawing/2014/main" id="{FA9A35FE-C16E-59DA-64D2-0FD27EB52623}"/>
              </a:ext>
            </a:extLst>
          </p:cNvPr>
          <p:cNvSpPr txBox="1"/>
          <p:nvPr/>
        </p:nvSpPr>
        <p:spPr>
          <a:xfrm>
            <a:off x="834960" y="596785"/>
            <a:ext cx="1475978"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solidFill>
                  <a:srgbClr val="26282A"/>
                </a:solidFill>
                <a:ea typeface="Times New Roman" panose="02020603050405020304" pitchFamily="18" charset="0"/>
                <a:cs typeface="Times New Roman" panose="02020603050405020304" pitchFamily="18" charset="0"/>
              </a:rPr>
              <a:t>Investigation / Solution Vetting </a:t>
            </a:r>
            <a:r>
              <a:rPr lang="en-US" sz="1000" dirty="0">
                <a:solidFill>
                  <a:srgbClr val="26282A"/>
                </a:solidFill>
                <a:cs typeface="Times New Roman" panose="02020603050405020304" pitchFamily="18" charset="0"/>
              </a:rPr>
              <a:t>(~60 Days)</a:t>
            </a:r>
            <a:endParaRPr lang="en-US" sz="1000" dirty="0"/>
          </a:p>
        </p:txBody>
      </p:sp>
      <p:sp>
        <p:nvSpPr>
          <p:cNvPr id="8" name="TextBox 7">
            <a:extLst>
              <a:ext uri="{FF2B5EF4-FFF2-40B4-BE49-F238E27FC236}">
                <a16:creationId xmlns:a16="http://schemas.microsoft.com/office/drawing/2014/main" id="{3B8E0D3A-0E1A-4DFE-9D6A-D34C336664A1}"/>
              </a:ext>
            </a:extLst>
          </p:cNvPr>
          <p:cNvSpPr txBox="1"/>
          <p:nvPr/>
        </p:nvSpPr>
        <p:spPr>
          <a:xfrm>
            <a:off x="2418732" y="605098"/>
            <a:ext cx="1857694" cy="400110"/>
          </a:xfrm>
          <a:prstGeom prst="rect">
            <a:avLst/>
          </a:prstGeom>
          <a:solidFill>
            <a:srgbClr val="FFFF00"/>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Initial (30%) Solution Design &amp; Cost Estimate (~120 Days)</a:t>
            </a:r>
          </a:p>
        </p:txBody>
      </p:sp>
      <p:sp>
        <p:nvSpPr>
          <p:cNvPr id="9" name="TextBox 8">
            <a:extLst>
              <a:ext uri="{FF2B5EF4-FFF2-40B4-BE49-F238E27FC236}">
                <a16:creationId xmlns:a16="http://schemas.microsoft.com/office/drawing/2014/main" id="{2578A843-B0D0-4F95-57CE-BE502C92E3E5}"/>
              </a:ext>
            </a:extLst>
          </p:cNvPr>
          <p:cNvSpPr txBox="1"/>
          <p:nvPr/>
        </p:nvSpPr>
        <p:spPr>
          <a:xfrm>
            <a:off x="6152261" y="605098"/>
            <a:ext cx="1660247"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Final Design, Engineering &amp; Permitting (~180 Days)</a:t>
            </a:r>
          </a:p>
        </p:txBody>
      </p:sp>
      <p:sp>
        <p:nvSpPr>
          <p:cNvPr id="10" name="TextBox 9">
            <a:extLst>
              <a:ext uri="{FF2B5EF4-FFF2-40B4-BE49-F238E27FC236}">
                <a16:creationId xmlns:a16="http://schemas.microsoft.com/office/drawing/2014/main" id="{76A2D7C7-703F-CEAA-2A16-6C0D7965AC4A}"/>
              </a:ext>
            </a:extLst>
          </p:cNvPr>
          <p:cNvSpPr txBox="1"/>
          <p:nvPr/>
        </p:nvSpPr>
        <p:spPr>
          <a:xfrm>
            <a:off x="4384220" y="605098"/>
            <a:ext cx="1660247"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Funding Grant / Debt Exclusion (~60-90 Days)</a:t>
            </a:r>
          </a:p>
        </p:txBody>
      </p:sp>
      <p:sp>
        <p:nvSpPr>
          <p:cNvPr id="11" name="TextBox 10">
            <a:extLst>
              <a:ext uri="{FF2B5EF4-FFF2-40B4-BE49-F238E27FC236}">
                <a16:creationId xmlns:a16="http://schemas.microsoft.com/office/drawing/2014/main" id="{9E91A8DB-8866-8980-E1CE-E9A9D9CED4DD}"/>
              </a:ext>
            </a:extLst>
          </p:cNvPr>
          <p:cNvSpPr txBox="1"/>
          <p:nvPr/>
        </p:nvSpPr>
        <p:spPr>
          <a:xfrm>
            <a:off x="7908812" y="605098"/>
            <a:ext cx="915589"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Construction (~2 Years)</a:t>
            </a:r>
          </a:p>
        </p:txBody>
      </p:sp>
      <p:sp>
        <p:nvSpPr>
          <p:cNvPr id="12" name="TextBox 11">
            <a:extLst>
              <a:ext uri="{FF2B5EF4-FFF2-40B4-BE49-F238E27FC236}">
                <a16:creationId xmlns:a16="http://schemas.microsoft.com/office/drawing/2014/main" id="{7A4CBD7A-BE89-737A-970F-851709FA7816}"/>
              </a:ext>
            </a:extLst>
          </p:cNvPr>
          <p:cNvSpPr txBox="1"/>
          <p:nvPr/>
        </p:nvSpPr>
        <p:spPr>
          <a:xfrm>
            <a:off x="124919" y="1434309"/>
            <a:ext cx="4724109" cy="34778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indent="-171450">
              <a:buFont typeface="Arial" panose="020B0604020202020204" pitchFamily="34" charset="0"/>
              <a:buChar char="•"/>
            </a:pPr>
            <a:r>
              <a:rPr lang="en-US" sz="1000" dirty="0"/>
              <a:t>Sand, rocks, cobble have filled in the front of seawall, reducing the seawall to about 2 feet.  DPW rakes the beach every year to help this.</a:t>
            </a:r>
            <a:br>
              <a:rPr lang="en-US" sz="1000" dirty="0"/>
            </a:br>
            <a:endParaRPr lang="en-US" sz="1000" dirty="0"/>
          </a:p>
          <a:p>
            <a:pPr marL="171450" indent="-171450">
              <a:buFont typeface="Arial" panose="020B0604020202020204" pitchFamily="34" charset="0"/>
              <a:buChar char="•"/>
            </a:pPr>
            <a:r>
              <a:rPr lang="en-US" sz="1000" dirty="0"/>
              <a:t>A berm was built, then DEP issued a stop work order (Wetlands Compliance Act).  Consultant reviewed this for us.  Beach has 1 year of no berm maintenance, leaving minimal protection.  No homes have flooded yet, but likely will if no action taken.</a:t>
            </a:r>
            <a:br>
              <a:rPr lang="en-US" sz="1000" dirty="0"/>
            </a:br>
            <a:br>
              <a:rPr lang="en-US" sz="1000" dirty="0"/>
            </a:br>
            <a:endParaRPr lang="en-US" sz="1000" dirty="0"/>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000" dirty="0"/>
              <a:t>DEP is classifying Yirrell as a coastal dune vs. a barrier beach, which places limits on what we can do.</a:t>
            </a:r>
          </a:p>
          <a:p>
            <a:pPr marL="171450" indent="-171450">
              <a:buFont typeface="Arial" panose="020B0604020202020204" pitchFamily="34" charset="0"/>
              <a:buChar char="•"/>
            </a:pPr>
            <a:r>
              <a:rPr lang="en-US" sz="1000" dirty="0"/>
              <a:t>Precinct 3 constituents are upset because DEP and others are focused on the wildlife protection and MWRA protection and not homeowner protection. </a:t>
            </a:r>
          </a:p>
          <a:p>
            <a:pPr marL="171450" indent="-171450">
              <a:buFont typeface="Arial" panose="020B0604020202020204" pitchFamily="34" charset="0"/>
              <a:buChar char="•"/>
            </a:pPr>
            <a:r>
              <a:rPr lang="en-US" sz="1000" dirty="0"/>
              <a:t>Planted dune 25' in front of the existing seawall will need to be installed in compliance with the Administrative Consent Order (ACO) that we are working under with DEP. Send sand samples for testing, then dune building will start in the spring of 2025. </a:t>
            </a:r>
          </a:p>
          <a:p>
            <a:pPr marL="171450" indent="-171450">
              <a:buFont typeface="Arial" panose="020B0604020202020204" pitchFamily="34" charset="0"/>
              <a:buChar char="•"/>
            </a:pPr>
            <a:r>
              <a:rPr lang="en-US" sz="1000" dirty="0"/>
              <a:t>Some homeowners’ stairs going down to the beach will have to be removed.  Town will install 5 access points.</a:t>
            </a:r>
          </a:p>
          <a:p>
            <a:pPr marL="171450" indent="-171450">
              <a:buFont typeface="Arial" panose="020B0604020202020204" pitchFamily="34" charset="0"/>
              <a:buChar char="•"/>
            </a:pPr>
            <a:r>
              <a:rPr lang="en-US" sz="1000" dirty="0"/>
              <a:t>Eventually, 2-3 feet needs to be added to the Yirrell sea wall and a berm (~2,000 cubic yard?) needs to be built.</a:t>
            </a:r>
          </a:p>
        </p:txBody>
      </p:sp>
      <p:sp>
        <p:nvSpPr>
          <p:cNvPr id="13" name="Google Shape;208;p40">
            <a:extLst>
              <a:ext uri="{FF2B5EF4-FFF2-40B4-BE49-F238E27FC236}">
                <a16:creationId xmlns:a16="http://schemas.microsoft.com/office/drawing/2014/main" id="{9C9CE12E-5772-C7B9-C139-F1F1337D99A7}"/>
              </a:ext>
            </a:extLst>
          </p:cNvPr>
          <p:cNvSpPr txBox="1"/>
          <p:nvPr/>
        </p:nvSpPr>
        <p:spPr>
          <a:xfrm>
            <a:off x="185689" y="1114160"/>
            <a:ext cx="918973" cy="253885"/>
          </a:xfrm>
          <a:prstGeom prst="rect">
            <a:avLst/>
          </a:prstGeom>
          <a:solidFill>
            <a:schemeClr val="accent1">
              <a:lumMod val="20000"/>
              <a:lumOff val="80000"/>
            </a:schemeClr>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200" dirty="0">
                <a:solidFill>
                  <a:schemeClr val="tx1"/>
                </a:solidFill>
              </a:rPr>
              <a:t>SITUATION</a:t>
            </a:r>
            <a:endParaRPr sz="1200" dirty="0">
              <a:solidFill>
                <a:schemeClr val="tx1"/>
              </a:solidFill>
            </a:endParaRPr>
          </a:p>
        </p:txBody>
      </p:sp>
      <p:sp>
        <p:nvSpPr>
          <p:cNvPr id="14" name="TextBox 13">
            <a:extLst>
              <a:ext uri="{FF2B5EF4-FFF2-40B4-BE49-F238E27FC236}">
                <a16:creationId xmlns:a16="http://schemas.microsoft.com/office/drawing/2014/main" id="{5FE1C4F9-378C-D408-4C7C-6423F2244118}"/>
              </a:ext>
            </a:extLst>
          </p:cNvPr>
          <p:cNvSpPr txBox="1"/>
          <p:nvPr/>
        </p:nvSpPr>
        <p:spPr>
          <a:xfrm>
            <a:off x="6164759" y="3269583"/>
            <a:ext cx="2854322" cy="6001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buFont typeface="Arial" panose="020B0604020202020204" pitchFamily="34" charset="0"/>
              <a:buChar char="•"/>
            </a:pPr>
            <a:r>
              <a:rPr lang="en-US" sz="1100" dirty="0"/>
              <a:t>Currently procuring a sand vendor for the coastal berm</a:t>
            </a:r>
          </a:p>
          <a:p>
            <a:pPr marL="285750" indent="-285750">
              <a:buFont typeface="Arial" panose="020B0604020202020204" pitchFamily="34" charset="0"/>
              <a:buChar char="•"/>
            </a:pPr>
            <a:r>
              <a:rPr lang="en-US" sz="1100" dirty="0"/>
              <a:t>Installation to begin in Fall 2025</a:t>
            </a:r>
          </a:p>
        </p:txBody>
      </p:sp>
      <p:sp>
        <p:nvSpPr>
          <p:cNvPr id="15" name="Google Shape;208;p40">
            <a:extLst>
              <a:ext uri="{FF2B5EF4-FFF2-40B4-BE49-F238E27FC236}">
                <a16:creationId xmlns:a16="http://schemas.microsoft.com/office/drawing/2014/main" id="{6EB478D7-1E1F-AFED-D338-7732BA854F00}"/>
              </a:ext>
            </a:extLst>
          </p:cNvPr>
          <p:cNvSpPr txBox="1"/>
          <p:nvPr/>
        </p:nvSpPr>
        <p:spPr>
          <a:xfrm>
            <a:off x="4914997" y="3312916"/>
            <a:ext cx="1192672" cy="253885"/>
          </a:xfrm>
          <a:prstGeom prst="rect">
            <a:avLst/>
          </a:prstGeom>
          <a:solidFill>
            <a:schemeClr val="accent1">
              <a:lumMod val="20000"/>
              <a:lumOff val="80000"/>
            </a:schemeClr>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200" dirty="0">
                <a:solidFill>
                  <a:schemeClr val="tx1"/>
                </a:solidFill>
              </a:rPr>
              <a:t>IN-FLIGHT</a:t>
            </a:r>
            <a:endParaRPr sz="1200" dirty="0">
              <a:solidFill>
                <a:schemeClr val="tx1"/>
              </a:solidFill>
            </a:endParaRPr>
          </a:p>
        </p:txBody>
      </p:sp>
      <p:sp>
        <p:nvSpPr>
          <p:cNvPr id="17" name="Google Shape;208;p40">
            <a:extLst>
              <a:ext uri="{FF2B5EF4-FFF2-40B4-BE49-F238E27FC236}">
                <a16:creationId xmlns:a16="http://schemas.microsoft.com/office/drawing/2014/main" id="{8D6999F3-1BB4-B97A-FA9D-25CB67021847}"/>
              </a:ext>
            </a:extLst>
          </p:cNvPr>
          <p:cNvSpPr txBox="1"/>
          <p:nvPr/>
        </p:nvSpPr>
        <p:spPr>
          <a:xfrm>
            <a:off x="185689" y="2637820"/>
            <a:ext cx="998406" cy="253885"/>
          </a:xfrm>
          <a:prstGeom prst="rect">
            <a:avLst/>
          </a:prstGeom>
          <a:solidFill>
            <a:schemeClr val="accent1">
              <a:lumMod val="20000"/>
              <a:lumOff val="80000"/>
            </a:schemeClr>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200" dirty="0">
                <a:solidFill>
                  <a:schemeClr val="tx1"/>
                </a:solidFill>
              </a:rPr>
              <a:t>SOLUTION</a:t>
            </a:r>
            <a:endParaRPr sz="1200" dirty="0">
              <a:solidFill>
                <a:schemeClr val="tx1"/>
              </a:solidFill>
            </a:endParaRPr>
          </a:p>
        </p:txBody>
      </p:sp>
      <p:sp>
        <p:nvSpPr>
          <p:cNvPr id="18" name="Google Shape;208;p40">
            <a:extLst>
              <a:ext uri="{FF2B5EF4-FFF2-40B4-BE49-F238E27FC236}">
                <a16:creationId xmlns:a16="http://schemas.microsoft.com/office/drawing/2014/main" id="{738548F8-81D5-F82C-8EB5-65F00CC05A30}"/>
              </a:ext>
            </a:extLst>
          </p:cNvPr>
          <p:cNvSpPr txBox="1"/>
          <p:nvPr/>
        </p:nvSpPr>
        <p:spPr>
          <a:xfrm>
            <a:off x="4914997" y="4583554"/>
            <a:ext cx="1192672" cy="376996"/>
          </a:xfrm>
          <a:prstGeom prst="rect">
            <a:avLst/>
          </a:prstGeom>
          <a:solidFill>
            <a:srgbClr val="92D050"/>
          </a:solidFill>
          <a:ln w="25400">
            <a:solidFill>
              <a:srgbClr val="00B05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000" dirty="0">
                <a:solidFill>
                  <a:schemeClr val="tx1"/>
                </a:solidFill>
              </a:rPr>
              <a:t>FUNDING</a:t>
            </a:r>
          </a:p>
          <a:p>
            <a:pPr algn="ctr">
              <a:buSzPct val="100000"/>
              <a:defRPr sz="1700">
                <a:latin typeface="+mn-lt"/>
                <a:ea typeface="+mn-ea"/>
                <a:cs typeface="+mn-cs"/>
                <a:sym typeface="Arial"/>
              </a:defRPr>
            </a:pPr>
            <a:r>
              <a:rPr lang="en-US" sz="1000" dirty="0">
                <a:solidFill>
                  <a:schemeClr val="tx1"/>
                </a:solidFill>
              </a:rPr>
              <a:t>STATUS</a:t>
            </a:r>
            <a:endParaRPr sz="1000" dirty="0">
              <a:solidFill>
                <a:schemeClr val="tx1"/>
              </a:solidFill>
            </a:endParaRPr>
          </a:p>
        </p:txBody>
      </p:sp>
      <p:sp>
        <p:nvSpPr>
          <p:cNvPr id="19" name="TextBox 18">
            <a:extLst>
              <a:ext uri="{FF2B5EF4-FFF2-40B4-BE49-F238E27FC236}">
                <a16:creationId xmlns:a16="http://schemas.microsoft.com/office/drawing/2014/main" id="{6F64D89B-F4BD-2332-9BD6-3493F2235C6F}"/>
              </a:ext>
            </a:extLst>
          </p:cNvPr>
          <p:cNvSpPr txBox="1"/>
          <p:nvPr/>
        </p:nvSpPr>
        <p:spPr>
          <a:xfrm>
            <a:off x="6173638" y="4612268"/>
            <a:ext cx="2444733"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indent="-171450">
              <a:buFont typeface="Arial" panose="020B0604020202020204" pitchFamily="34" charset="0"/>
              <a:buChar char="•"/>
            </a:pPr>
            <a:r>
              <a:rPr lang="en-US" sz="1100" dirty="0"/>
              <a:t>CZM grant received in 2019, used for Coughlin Park shoreline</a:t>
            </a:r>
          </a:p>
        </p:txBody>
      </p:sp>
      <p:sp>
        <p:nvSpPr>
          <p:cNvPr id="20" name="Google Shape;208;p40">
            <a:extLst>
              <a:ext uri="{FF2B5EF4-FFF2-40B4-BE49-F238E27FC236}">
                <a16:creationId xmlns:a16="http://schemas.microsoft.com/office/drawing/2014/main" id="{F113F43E-1D31-A28C-77B2-7B436C6758E8}"/>
              </a:ext>
            </a:extLst>
          </p:cNvPr>
          <p:cNvSpPr txBox="1"/>
          <p:nvPr/>
        </p:nvSpPr>
        <p:spPr>
          <a:xfrm>
            <a:off x="4914997" y="3962100"/>
            <a:ext cx="1192672" cy="376996"/>
          </a:xfrm>
          <a:prstGeom prst="rect">
            <a:avLst/>
          </a:prstGeom>
          <a:solidFill>
            <a:srgbClr val="92D050"/>
          </a:solidFill>
          <a:ln w="25400">
            <a:solidFill>
              <a:srgbClr val="00B05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000" dirty="0">
                <a:solidFill>
                  <a:schemeClr val="tx1"/>
                </a:solidFill>
              </a:rPr>
              <a:t>REQUIRED PERMITTING</a:t>
            </a:r>
            <a:endParaRPr sz="1000" dirty="0">
              <a:solidFill>
                <a:schemeClr val="tx1"/>
              </a:solidFill>
            </a:endParaRPr>
          </a:p>
        </p:txBody>
      </p:sp>
      <p:sp>
        <p:nvSpPr>
          <p:cNvPr id="21" name="TextBox 20">
            <a:extLst>
              <a:ext uri="{FF2B5EF4-FFF2-40B4-BE49-F238E27FC236}">
                <a16:creationId xmlns:a16="http://schemas.microsoft.com/office/drawing/2014/main" id="{06348F19-407D-AD81-384D-FED8A653F6CC}"/>
              </a:ext>
            </a:extLst>
          </p:cNvPr>
          <p:cNvSpPr txBox="1"/>
          <p:nvPr/>
        </p:nvSpPr>
        <p:spPr>
          <a:xfrm>
            <a:off x="6154086" y="4006797"/>
            <a:ext cx="2544105" cy="261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indent="-171450">
              <a:buFont typeface="Arial" panose="020B0604020202020204" pitchFamily="34" charset="0"/>
              <a:buChar char="•"/>
            </a:pPr>
            <a:r>
              <a:rPr lang="en-US" sz="1100" dirty="0"/>
              <a:t>No permits required under an ACO</a:t>
            </a:r>
          </a:p>
        </p:txBody>
      </p:sp>
      <p:pic>
        <p:nvPicPr>
          <p:cNvPr id="23" name="Picture 22" descr="A map of a beach&#10;&#10;Description automatically generated">
            <a:extLst>
              <a:ext uri="{FF2B5EF4-FFF2-40B4-BE49-F238E27FC236}">
                <a16:creationId xmlns:a16="http://schemas.microsoft.com/office/drawing/2014/main" id="{FA90BB50-C5FC-C091-7F31-635CD01CF2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5316" y="1158095"/>
            <a:ext cx="2253496" cy="1873447"/>
          </a:xfrm>
          <a:prstGeom prst="rect">
            <a:avLst/>
          </a:prstGeom>
        </p:spPr>
      </p:pic>
    </p:spTree>
    <p:extLst>
      <p:ext uri="{BB962C8B-B14F-4D97-AF65-F5344CB8AC3E}">
        <p14:creationId xmlns:p14="http://schemas.microsoft.com/office/powerpoint/2010/main" val="100587551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D6320-CC8E-1753-448B-2D701D1E1A4C}"/>
            </a:ext>
          </a:extLst>
        </p:cNvPr>
        <p:cNvGrpSpPr/>
        <p:nvPr/>
      </p:nvGrpSpPr>
      <p:grpSpPr>
        <a:xfrm>
          <a:off x="0" y="0"/>
          <a:ext cx="0" cy="0"/>
          <a:chOff x="0" y="0"/>
          <a:chExt cx="0" cy="0"/>
        </a:xfrm>
      </p:grpSpPr>
      <p:sp>
        <p:nvSpPr>
          <p:cNvPr id="4" name="Google Shape;112;p27">
            <a:extLst>
              <a:ext uri="{FF2B5EF4-FFF2-40B4-BE49-F238E27FC236}">
                <a16:creationId xmlns:a16="http://schemas.microsoft.com/office/drawing/2014/main" id="{714CA815-1E7A-69B1-5C2C-795F8C4B543E}"/>
              </a:ext>
            </a:extLst>
          </p:cNvPr>
          <p:cNvSpPr txBox="1">
            <a:spLocks noGrp="1"/>
          </p:cNvSpPr>
          <p:nvPr>
            <p:ph type="title"/>
          </p:nvPr>
        </p:nvSpPr>
        <p:spPr>
          <a:xfrm>
            <a:off x="0" y="0"/>
            <a:ext cx="9144000" cy="490294"/>
          </a:xfrm>
          <a:prstGeom prst="rect">
            <a:avLst/>
          </a:prstGeom>
          <a:solidFill>
            <a:srgbClr val="1D3E81"/>
          </a:solidFill>
        </p:spPr>
        <p:txBody>
          <a:bodyPr>
            <a:normAutofit/>
          </a:bodyPr>
          <a:lstStyle>
            <a:lvl1pPr algn="ctr">
              <a:defRPr sz="2600">
                <a:solidFill>
                  <a:srgbClr val="FBFFFF"/>
                </a:solidFill>
                <a:latin typeface="Helvetica Neue"/>
                <a:ea typeface="Helvetica Neue"/>
                <a:cs typeface="Helvetica Neue"/>
                <a:sym typeface="Helvetica Neue"/>
              </a:defRPr>
            </a:lvl1pPr>
          </a:lstStyle>
          <a:p>
            <a:pPr algn="l"/>
            <a:r>
              <a:rPr lang="en-US" sz="2400" dirty="0"/>
              <a:t>Hot Spot #6 – Point Shirley Harborside</a:t>
            </a:r>
            <a:endParaRPr sz="2400" dirty="0"/>
          </a:p>
        </p:txBody>
      </p:sp>
      <p:pic>
        <p:nvPicPr>
          <p:cNvPr id="5" name="Picture 2" descr="Winthrop Massachusetts Homepage">
            <a:extLst>
              <a:ext uri="{FF2B5EF4-FFF2-40B4-BE49-F238E27FC236}">
                <a16:creationId xmlns:a16="http://schemas.microsoft.com/office/drawing/2014/main" id="{7581CC28-E79D-361C-AF34-211C3C4807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6327" y="18968"/>
            <a:ext cx="1875097" cy="435244"/>
          </a:xfrm>
          <a:prstGeom prst="rect">
            <a:avLst/>
          </a:prstGeom>
          <a:solidFill>
            <a:schemeClr val="bg1"/>
          </a:solidFill>
        </p:spPr>
      </p:pic>
      <p:sp>
        <p:nvSpPr>
          <p:cNvPr id="2" name="Slide Number Placeholder 1">
            <a:extLst>
              <a:ext uri="{FF2B5EF4-FFF2-40B4-BE49-F238E27FC236}">
                <a16:creationId xmlns:a16="http://schemas.microsoft.com/office/drawing/2014/main" id="{2BAA3833-641D-292C-71D5-ECEB0F28FCA2}"/>
              </a:ext>
            </a:extLst>
          </p:cNvPr>
          <p:cNvSpPr>
            <a:spLocks noGrp="1"/>
          </p:cNvSpPr>
          <p:nvPr>
            <p:ph type="sldNum" sz="quarter" idx="2"/>
          </p:nvPr>
        </p:nvSpPr>
        <p:spPr>
          <a:xfrm>
            <a:off x="8669910" y="4792738"/>
            <a:ext cx="222514" cy="204096"/>
          </a:xfrm>
        </p:spPr>
        <p:txBody>
          <a:bodyPr>
            <a:normAutofit fontScale="92500" lnSpcReduction="10000"/>
          </a:bodyPr>
          <a:lstStyle/>
          <a:p>
            <a:fld id="{86CB4B4D-7CA3-9044-876B-883B54F8677D}" type="slidenum">
              <a:rPr lang="en-US" smtClean="0"/>
              <a:t>25</a:t>
            </a:fld>
            <a:endParaRPr lang="en-US" dirty="0"/>
          </a:p>
        </p:txBody>
      </p:sp>
      <p:sp>
        <p:nvSpPr>
          <p:cNvPr id="3" name="Google Shape;208;p40">
            <a:extLst>
              <a:ext uri="{FF2B5EF4-FFF2-40B4-BE49-F238E27FC236}">
                <a16:creationId xmlns:a16="http://schemas.microsoft.com/office/drawing/2014/main" id="{32AD807A-9F39-3DAB-379A-F43128A76EE9}"/>
              </a:ext>
            </a:extLst>
          </p:cNvPr>
          <p:cNvSpPr txBox="1"/>
          <p:nvPr/>
        </p:nvSpPr>
        <p:spPr>
          <a:xfrm>
            <a:off x="87740" y="605098"/>
            <a:ext cx="652091" cy="376996"/>
          </a:xfrm>
          <a:prstGeom prst="rect">
            <a:avLst/>
          </a:prstGeom>
          <a:solidFill>
            <a:schemeClr val="tx1"/>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000" dirty="0">
                <a:solidFill>
                  <a:schemeClr val="bg1"/>
                </a:solidFill>
              </a:rPr>
              <a:t>Project</a:t>
            </a:r>
          </a:p>
          <a:p>
            <a:pPr algn="ctr">
              <a:buSzPct val="100000"/>
              <a:defRPr sz="1700">
                <a:latin typeface="+mn-lt"/>
                <a:ea typeface="+mn-ea"/>
                <a:cs typeface="+mn-cs"/>
                <a:sym typeface="Arial"/>
              </a:defRPr>
            </a:pPr>
            <a:r>
              <a:rPr lang="en-US" sz="1000" dirty="0">
                <a:solidFill>
                  <a:schemeClr val="bg1"/>
                </a:solidFill>
              </a:rPr>
              <a:t>Phase</a:t>
            </a:r>
            <a:endParaRPr sz="1000" dirty="0">
              <a:solidFill>
                <a:schemeClr val="bg1"/>
              </a:solidFill>
            </a:endParaRPr>
          </a:p>
        </p:txBody>
      </p:sp>
      <p:cxnSp>
        <p:nvCxnSpPr>
          <p:cNvPr id="6" name="Straight Connector 5">
            <a:extLst>
              <a:ext uri="{FF2B5EF4-FFF2-40B4-BE49-F238E27FC236}">
                <a16:creationId xmlns:a16="http://schemas.microsoft.com/office/drawing/2014/main" id="{B944D490-8C14-8BD9-6E29-7A475031A6D2}"/>
              </a:ext>
            </a:extLst>
          </p:cNvPr>
          <p:cNvCxnSpPr>
            <a:cxnSpLocks/>
          </p:cNvCxnSpPr>
          <p:nvPr/>
        </p:nvCxnSpPr>
        <p:spPr>
          <a:xfrm>
            <a:off x="1692498" y="797746"/>
            <a:ext cx="7005693" cy="0"/>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sp>
        <p:nvSpPr>
          <p:cNvPr id="7" name="TextBox 6">
            <a:extLst>
              <a:ext uri="{FF2B5EF4-FFF2-40B4-BE49-F238E27FC236}">
                <a16:creationId xmlns:a16="http://schemas.microsoft.com/office/drawing/2014/main" id="{01FDAFD1-7ABA-FBD4-FC6D-873076A9F994}"/>
              </a:ext>
            </a:extLst>
          </p:cNvPr>
          <p:cNvSpPr txBox="1"/>
          <p:nvPr/>
        </p:nvSpPr>
        <p:spPr>
          <a:xfrm>
            <a:off x="834960" y="596785"/>
            <a:ext cx="1475978" cy="400110"/>
          </a:xfrm>
          <a:prstGeom prst="rect">
            <a:avLst/>
          </a:prstGeom>
          <a:solidFill>
            <a:srgbClr val="FFFF00"/>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solidFill>
                  <a:srgbClr val="26282A"/>
                </a:solidFill>
                <a:ea typeface="Times New Roman" panose="02020603050405020304" pitchFamily="18" charset="0"/>
                <a:cs typeface="Times New Roman" panose="02020603050405020304" pitchFamily="18" charset="0"/>
              </a:rPr>
              <a:t>Investigation / Solution Vetting </a:t>
            </a:r>
            <a:r>
              <a:rPr lang="en-US" sz="1000" dirty="0">
                <a:solidFill>
                  <a:srgbClr val="26282A"/>
                </a:solidFill>
                <a:cs typeface="Times New Roman" panose="02020603050405020304" pitchFamily="18" charset="0"/>
              </a:rPr>
              <a:t>(~60 Days)</a:t>
            </a:r>
            <a:endParaRPr lang="en-US" sz="1000" dirty="0"/>
          </a:p>
        </p:txBody>
      </p:sp>
      <p:sp>
        <p:nvSpPr>
          <p:cNvPr id="8" name="TextBox 7">
            <a:extLst>
              <a:ext uri="{FF2B5EF4-FFF2-40B4-BE49-F238E27FC236}">
                <a16:creationId xmlns:a16="http://schemas.microsoft.com/office/drawing/2014/main" id="{706F831A-4342-B3BE-809A-CB4CEFA142BB}"/>
              </a:ext>
            </a:extLst>
          </p:cNvPr>
          <p:cNvSpPr txBox="1"/>
          <p:nvPr/>
        </p:nvSpPr>
        <p:spPr>
          <a:xfrm>
            <a:off x="2418732" y="605098"/>
            <a:ext cx="1857694"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Initial (30%) Solution Design &amp; Cost Estimate (~120 Days)</a:t>
            </a:r>
          </a:p>
        </p:txBody>
      </p:sp>
      <p:sp>
        <p:nvSpPr>
          <p:cNvPr id="9" name="TextBox 8">
            <a:extLst>
              <a:ext uri="{FF2B5EF4-FFF2-40B4-BE49-F238E27FC236}">
                <a16:creationId xmlns:a16="http://schemas.microsoft.com/office/drawing/2014/main" id="{497CABA4-72BB-10E8-0C80-4AD31863F3D2}"/>
              </a:ext>
            </a:extLst>
          </p:cNvPr>
          <p:cNvSpPr txBox="1"/>
          <p:nvPr/>
        </p:nvSpPr>
        <p:spPr>
          <a:xfrm>
            <a:off x="6152261" y="605098"/>
            <a:ext cx="1660247"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Final Design, Engineering &amp; Permitting (~180 Days)</a:t>
            </a:r>
          </a:p>
        </p:txBody>
      </p:sp>
      <p:sp>
        <p:nvSpPr>
          <p:cNvPr id="10" name="TextBox 9">
            <a:extLst>
              <a:ext uri="{FF2B5EF4-FFF2-40B4-BE49-F238E27FC236}">
                <a16:creationId xmlns:a16="http://schemas.microsoft.com/office/drawing/2014/main" id="{114B44BC-469E-2D7E-1810-F06F4807AB16}"/>
              </a:ext>
            </a:extLst>
          </p:cNvPr>
          <p:cNvSpPr txBox="1"/>
          <p:nvPr/>
        </p:nvSpPr>
        <p:spPr>
          <a:xfrm>
            <a:off x="4384220" y="605098"/>
            <a:ext cx="1660247"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Funding Grant / Debt Exclusion (~60-90 Days)</a:t>
            </a:r>
          </a:p>
        </p:txBody>
      </p:sp>
      <p:sp>
        <p:nvSpPr>
          <p:cNvPr id="11" name="TextBox 10">
            <a:extLst>
              <a:ext uri="{FF2B5EF4-FFF2-40B4-BE49-F238E27FC236}">
                <a16:creationId xmlns:a16="http://schemas.microsoft.com/office/drawing/2014/main" id="{D2AA7C2C-CE3B-11F0-EDA4-E8B7EA3769A1}"/>
              </a:ext>
            </a:extLst>
          </p:cNvPr>
          <p:cNvSpPr txBox="1"/>
          <p:nvPr/>
        </p:nvSpPr>
        <p:spPr>
          <a:xfrm>
            <a:off x="7908812" y="605098"/>
            <a:ext cx="915589"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Construction (~2 Years)</a:t>
            </a:r>
          </a:p>
        </p:txBody>
      </p:sp>
      <p:sp>
        <p:nvSpPr>
          <p:cNvPr id="12" name="TextBox 11">
            <a:extLst>
              <a:ext uri="{FF2B5EF4-FFF2-40B4-BE49-F238E27FC236}">
                <a16:creationId xmlns:a16="http://schemas.microsoft.com/office/drawing/2014/main" id="{4FA39E64-4EEA-6912-39D1-9A97DD433A54}"/>
              </a:ext>
            </a:extLst>
          </p:cNvPr>
          <p:cNvSpPr txBox="1"/>
          <p:nvPr/>
        </p:nvSpPr>
        <p:spPr>
          <a:xfrm>
            <a:off x="124919" y="1434309"/>
            <a:ext cx="4724109" cy="2862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indent="-171450">
              <a:buFont typeface="Arial" panose="020B0604020202020204" pitchFamily="34" charset="0"/>
              <a:buChar char="•"/>
            </a:pPr>
            <a:r>
              <a:rPr lang="en-US" sz="1000" dirty="0"/>
              <a:t>Point Shirley residents Belinda Borrelli and her neighbor Katherine attended the CACC’s “Coastal R&amp;R” event in May 2025 at which time they advised of the flooding occurring in their neighborhood on Billows, Grandview and Deepwater streets, providing photos shown here </a:t>
            </a:r>
            <a:r>
              <a:rPr lang="en-US" sz="1000" dirty="0">
                <a:sym typeface="Wingdings" pitchFamily="2" charset="2"/>
              </a:rPr>
              <a:t></a:t>
            </a:r>
            <a:br>
              <a:rPr lang="en-US" sz="1000" dirty="0">
                <a:sym typeface="Wingdings" pitchFamily="2" charset="2"/>
              </a:rPr>
            </a:br>
            <a:endParaRPr lang="en-US" sz="1000" dirty="0">
              <a:sym typeface="Wingdings" pitchFamily="2" charset="2"/>
            </a:endParaRPr>
          </a:p>
          <a:p>
            <a:pPr marL="171450" indent="-171450">
              <a:buFont typeface="Arial" panose="020B0604020202020204" pitchFamily="34" charset="0"/>
              <a:buChar char="•"/>
            </a:pPr>
            <a:r>
              <a:rPr lang="en-US" sz="1000" dirty="0">
                <a:sym typeface="Wingdings" pitchFamily="2" charset="2"/>
              </a:rPr>
              <a:t>Belinda &amp; Katherine report that Bayview is inundated and impassible during recent storms, affecting numerous houses in the neighborhood with water a few feet high around several houses.  Grandview is also problematic, impacted by 11-foot high tidal surge that comes within inches of the top of the sea wall with splash over occurring even on sunny days and waves over the wall during storms. They suggest either the wall needs to be higher, or the boulders along the shore need to be extended out.</a:t>
            </a:r>
            <a:br>
              <a:rPr lang="en-US" sz="1800" b="0" i="0" u="none" strike="noStrike" dirty="0">
                <a:solidFill>
                  <a:srgbClr val="000000"/>
                </a:solidFill>
                <a:effectLst/>
                <a:latin typeface="Aptos" panose="020B0004020202020204" pitchFamily="34" charset="0"/>
              </a:rPr>
            </a:br>
            <a:br>
              <a:rPr lang="en-US" sz="1000" dirty="0"/>
            </a:br>
            <a:endParaRPr lang="en-US" sz="1000" dirty="0"/>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000" dirty="0"/>
              <a:t>Raise the Sea Wall?</a:t>
            </a:r>
          </a:p>
          <a:p>
            <a:pPr marL="171450" indent="-171450">
              <a:buFont typeface="Arial" panose="020B0604020202020204" pitchFamily="34" charset="0"/>
              <a:buChar char="•"/>
            </a:pPr>
            <a:r>
              <a:rPr lang="en-US" sz="1000" dirty="0"/>
              <a:t>Extend out the shoreline boulders?</a:t>
            </a:r>
          </a:p>
          <a:p>
            <a:pPr marL="171450" indent="-171450">
              <a:buFont typeface="Arial" panose="020B0604020202020204" pitchFamily="34" charset="0"/>
              <a:buChar char="•"/>
            </a:pPr>
            <a:r>
              <a:rPr lang="en-US" sz="1000" dirty="0"/>
              <a:t>Both?</a:t>
            </a:r>
          </a:p>
        </p:txBody>
      </p:sp>
      <p:sp>
        <p:nvSpPr>
          <p:cNvPr id="13" name="Google Shape;208;p40">
            <a:extLst>
              <a:ext uri="{FF2B5EF4-FFF2-40B4-BE49-F238E27FC236}">
                <a16:creationId xmlns:a16="http://schemas.microsoft.com/office/drawing/2014/main" id="{44457296-7EA7-7DA0-824F-31EE009C14A8}"/>
              </a:ext>
            </a:extLst>
          </p:cNvPr>
          <p:cNvSpPr txBox="1"/>
          <p:nvPr/>
        </p:nvSpPr>
        <p:spPr>
          <a:xfrm>
            <a:off x="185689" y="1114160"/>
            <a:ext cx="918973" cy="253885"/>
          </a:xfrm>
          <a:prstGeom prst="rect">
            <a:avLst/>
          </a:prstGeom>
          <a:solidFill>
            <a:schemeClr val="accent1">
              <a:lumMod val="20000"/>
              <a:lumOff val="80000"/>
            </a:schemeClr>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200" dirty="0">
                <a:solidFill>
                  <a:schemeClr val="tx1"/>
                </a:solidFill>
              </a:rPr>
              <a:t>SITUATION</a:t>
            </a:r>
            <a:endParaRPr sz="1200" dirty="0">
              <a:solidFill>
                <a:schemeClr val="tx1"/>
              </a:solidFill>
            </a:endParaRPr>
          </a:p>
        </p:txBody>
      </p:sp>
      <p:sp>
        <p:nvSpPr>
          <p:cNvPr id="14" name="TextBox 13">
            <a:extLst>
              <a:ext uri="{FF2B5EF4-FFF2-40B4-BE49-F238E27FC236}">
                <a16:creationId xmlns:a16="http://schemas.microsoft.com/office/drawing/2014/main" id="{3AD39D3F-3BC1-C6F4-CB8A-B495339C0F1C}"/>
              </a:ext>
            </a:extLst>
          </p:cNvPr>
          <p:cNvSpPr txBox="1"/>
          <p:nvPr/>
        </p:nvSpPr>
        <p:spPr>
          <a:xfrm>
            <a:off x="6164759" y="3269583"/>
            <a:ext cx="2380356"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buFont typeface="Arial" panose="020B0604020202020204" pitchFamily="34" charset="0"/>
              <a:buChar char="•"/>
            </a:pPr>
            <a:r>
              <a:rPr lang="en-US" sz="1100" dirty="0"/>
              <a:t>Homeowner flood protection</a:t>
            </a:r>
          </a:p>
          <a:p>
            <a:pPr marL="285750" indent="-285750">
              <a:buFont typeface="Arial" panose="020B0604020202020204" pitchFamily="34" charset="0"/>
              <a:buChar char="•"/>
            </a:pPr>
            <a:r>
              <a:rPr lang="en-US" sz="1100" dirty="0"/>
              <a:t>Manage flood insurance costs</a:t>
            </a:r>
          </a:p>
        </p:txBody>
      </p:sp>
      <p:sp>
        <p:nvSpPr>
          <p:cNvPr id="15" name="Google Shape;208;p40">
            <a:extLst>
              <a:ext uri="{FF2B5EF4-FFF2-40B4-BE49-F238E27FC236}">
                <a16:creationId xmlns:a16="http://schemas.microsoft.com/office/drawing/2014/main" id="{214C527B-BC7D-A7BA-2404-B758381ACAE7}"/>
              </a:ext>
            </a:extLst>
          </p:cNvPr>
          <p:cNvSpPr txBox="1"/>
          <p:nvPr/>
        </p:nvSpPr>
        <p:spPr>
          <a:xfrm>
            <a:off x="4914997" y="3312916"/>
            <a:ext cx="1192672" cy="438551"/>
          </a:xfrm>
          <a:prstGeom prst="rect">
            <a:avLst/>
          </a:prstGeom>
          <a:solidFill>
            <a:schemeClr val="accent1">
              <a:lumMod val="20000"/>
              <a:lumOff val="80000"/>
            </a:schemeClr>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200" dirty="0">
                <a:solidFill>
                  <a:schemeClr val="tx1"/>
                </a:solidFill>
              </a:rPr>
              <a:t>DESIRED OUTCOMES</a:t>
            </a:r>
            <a:endParaRPr sz="1200" dirty="0">
              <a:solidFill>
                <a:schemeClr val="tx1"/>
              </a:solidFill>
            </a:endParaRPr>
          </a:p>
        </p:txBody>
      </p:sp>
      <p:sp>
        <p:nvSpPr>
          <p:cNvPr id="17" name="Google Shape;208;p40">
            <a:extLst>
              <a:ext uri="{FF2B5EF4-FFF2-40B4-BE49-F238E27FC236}">
                <a16:creationId xmlns:a16="http://schemas.microsoft.com/office/drawing/2014/main" id="{A39A35E8-9D30-3AFA-2C38-78FFC33E943C}"/>
              </a:ext>
            </a:extLst>
          </p:cNvPr>
          <p:cNvSpPr txBox="1"/>
          <p:nvPr/>
        </p:nvSpPr>
        <p:spPr>
          <a:xfrm>
            <a:off x="228995" y="3442722"/>
            <a:ext cx="998406" cy="253885"/>
          </a:xfrm>
          <a:prstGeom prst="rect">
            <a:avLst/>
          </a:prstGeom>
          <a:solidFill>
            <a:schemeClr val="accent1">
              <a:lumMod val="20000"/>
              <a:lumOff val="80000"/>
            </a:schemeClr>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200" dirty="0">
                <a:solidFill>
                  <a:schemeClr val="tx1"/>
                </a:solidFill>
              </a:rPr>
              <a:t>SOLUTION</a:t>
            </a:r>
            <a:endParaRPr sz="1200" dirty="0">
              <a:solidFill>
                <a:schemeClr val="tx1"/>
              </a:solidFill>
            </a:endParaRPr>
          </a:p>
        </p:txBody>
      </p:sp>
      <p:sp>
        <p:nvSpPr>
          <p:cNvPr id="18" name="Google Shape;208;p40">
            <a:extLst>
              <a:ext uri="{FF2B5EF4-FFF2-40B4-BE49-F238E27FC236}">
                <a16:creationId xmlns:a16="http://schemas.microsoft.com/office/drawing/2014/main" id="{B0717ED6-AB92-324B-8A88-887DA0897E18}"/>
              </a:ext>
            </a:extLst>
          </p:cNvPr>
          <p:cNvSpPr txBox="1"/>
          <p:nvPr/>
        </p:nvSpPr>
        <p:spPr>
          <a:xfrm>
            <a:off x="4914997" y="4583554"/>
            <a:ext cx="1192672" cy="376996"/>
          </a:xfrm>
          <a:prstGeom prst="rect">
            <a:avLst/>
          </a:prstGeom>
          <a:solidFill>
            <a:srgbClr val="92D050"/>
          </a:solidFill>
          <a:ln w="25400">
            <a:solidFill>
              <a:srgbClr val="00B05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000" dirty="0">
                <a:solidFill>
                  <a:schemeClr val="tx1"/>
                </a:solidFill>
              </a:rPr>
              <a:t>FUNDING</a:t>
            </a:r>
          </a:p>
          <a:p>
            <a:pPr algn="ctr">
              <a:buSzPct val="100000"/>
              <a:defRPr sz="1700">
                <a:latin typeface="+mn-lt"/>
                <a:ea typeface="+mn-ea"/>
                <a:cs typeface="+mn-cs"/>
                <a:sym typeface="Arial"/>
              </a:defRPr>
            </a:pPr>
            <a:r>
              <a:rPr lang="en-US" sz="1000" dirty="0">
                <a:solidFill>
                  <a:schemeClr val="tx1"/>
                </a:solidFill>
              </a:rPr>
              <a:t>STATUS</a:t>
            </a:r>
            <a:endParaRPr sz="1000" dirty="0">
              <a:solidFill>
                <a:schemeClr val="tx1"/>
              </a:solidFill>
            </a:endParaRPr>
          </a:p>
        </p:txBody>
      </p:sp>
      <p:sp>
        <p:nvSpPr>
          <p:cNvPr id="19" name="TextBox 18">
            <a:extLst>
              <a:ext uri="{FF2B5EF4-FFF2-40B4-BE49-F238E27FC236}">
                <a16:creationId xmlns:a16="http://schemas.microsoft.com/office/drawing/2014/main" id="{C1A92ADF-52E3-1094-70F5-3CFDEDD6E618}"/>
              </a:ext>
            </a:extLst>
          </p:cNvPr>
          <p:cNvSpPr txBox="1"/>
          <p:nvPr/>
        </p:nvSpPr>
        <p:spPr>
          <a:xfrm>
            <a:off x="6173638" y="4612268"/>
            <a:ext cx="2444733" cy="261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indent="-171450">
              <a:buFont typeface="Arial" panose="020B0604020202020204" pitchFamily="34" charset="0"/>
              <a:buChar char="•"/>
            </a:pPr>
            <a:r>
              <a:rPr lang="en-US" sz="1100" dirty="0"/>
              <a:t>TBD</a:t>
            </a:r>
          </a:p>
        </p:txBody>
      </p:sp>
      <p:sp>
        <p:nvSpPr>
          <p:cNvPr id="20" name="Google Shape;208;p40">
            <a:extLst>
              <a:ext uri="{FF2B5EF4-FFF2-40B4-BE49-F238E27FC236}">
                <a16:creationId xmlns:a16="http://schemas.microsoft.com/office/drawing/2014/main" id="{50581A6E-E87B-34FE-01C5-81DE71469B1B}"/>
              </a:ext>
            </a:extLst>
          </p:cNvPr>
          <p:cNvSpPr txBox="1"/>
          <p:nvPr/>
        </p:nvSpPr>
        <p:spPr>
          <a:xfrm>
            <a:off x="4914997" y="3962100"/>
            <a:ext cx="1192672" cy="376996"/>
          </a:xfrm>
          <a:prstGeom prst="rect">
            <a:avLst/>
          </a:prstGeom>
          <a:solidFill>
            <a:srgbClr val="92D050"/>
          </a:solidFill>
          <a:ln w="25400">
            <a:solidFill>
              <a:srgbClr val="00B05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000" dirty="0">
                <a:solidFill>
                  <a:schemeClr val="tx1"/>
                </a:solidFill>
              </a:rPr>
              <a:t>REQUIRED PERMITTING</a:t>
            </a:r>
            <a:endParaRPr sz="1000" dirty="0">
              <a:solidFill>
                <a:schemeClr val="tx1"/>
              </a:solidFill>
            </a:endParaRPr>
          </a:p>
        </p:txBody>
      </p:sp>
      <p:sp>
        <p:nvSpPr>
          <p:cNvPr id="21" name="TextBox 20">
            <a:extLst>
              <a:ext uri="{FF2B5EF4-FFF2-40B4-BE49-F238E27FC236}">
                <a16:creationId xmlns:a16="http://schemas.microsoft.com/office/drawing/2014/main" id="{D7F60A83-9E27-1645-BB35-F5A77A8F167B}"/>
              </a:ext>
            </a:extLst>
          </p:cNvPr>
          <p:cNvSpPr txBox="1"/>
          <p:nvPr/>
        </p:nvSpPr>
        <p:spPr>
          <a:xfrm>
            <a:off x="6154086" y="4006797"/>
            <a:ext cx="783405" cy="261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indent="-171450">
              <a:buFont typeface="Arial" panose="020B0604020202020204" pitchFamily="34" charset="0"/>
              <a:buChar char="•"/>
            </a:pPr>
            <a:r>
              <a:rPr lang="en-US" sz="1100" dirty="0"/>
              <a:t>TBD</a:t>
            </a:r>
          </a:p>
        </p:txBody>
      </p:sp>
      <p:pic>
        <p:nvPicPr>
          <p:cNvPr id="22" name="Picture 21" descr="A flooded street with a fence and a sign&#10;&#10;Description automatically generated">
            <a:extLst>
              <a:ext uri="{FF2B5EF4-FFF2-40B4-BE49-F238E27FC236}">
                <a16:creationId xmlns:a16="http://schemas.microsoft.com/office/drawing/2014/main" id="{53FB7681-3BEE-23CC-8E11-3F99B9BD2E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6000" y="1114160"/>
            <a:ext cx="2596934" cy="1460776"/>
          </a:xfrm>
          <a:prstGeom prst="rect">
            <a:avLst/>
          </a:prstGeom>
        </p:spPr>
      </p:pic>
      <p:pic>
        <p:nvPicPr>
          <p:cNvPr id="25" name="Picture 24" descr="A car driving through a flooded street&#10;&#10;Description automatically generated">
            <a:extLst>
              <a:ext uri="{FF2B5EF4-FFF2-40B4-BE49-F238E27FC236}">
                <a16:creationId xmlns:a16="http://schemas.microsoft.com/office/drawing/2014/main" id="{75BC93C7-32AF-A7B8-CE37-84BC5E74DA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1604" y="2003394"/>
            <a:ext cx="2020820" cy="1136711"/>
          </a:xfrm>
          <a:prstGeom prst="rect">
            <a:avLst/>
          </a:prstGeom>
        </p:spPr>
      </p:pic>
    </p:spTree>
    <p:extLst>
      <p:ext uri="{BB962C8B-B14F-4D97-AF65-F5344CB8AC3E}">
        <p14:creationId xmlns:p14="http://schemas.microsoft.com/office/powerpoint/2010/main" val="89803419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383A3-A773-BDA8-814B-580320998D54}"/>
            </a:ext>
          </a:extLst>
        </p:cNvPr>
        <p:cNvGrpSpPr/>
        <p:nvPr/>
      </p:nvGrpSpPr>
      <p:grpSpPr>
        <a:xfrm>
          <a:off x="0" y="0"/>
          <a:ext cx="0" cy="0"/>
          <a:chOff x="0" y="0"/>
          <a:chExt cx="0" cy="0"/>
        </a:xfrm>
      </p:grpSpPr>
      <p:sp>
        <p:nvSpPr>
          <p:cNvPr id="4" name="Google Shape;112;p27">
            <a:extLst>
              <a:ext uri="{FF2B5EF4-FFF2-40B4-BE49-F238E27FC236}">
                <a16:creationId xmlns:a16="http://schemas.microsoft.com/office/drawing/2014/main" id="{A1AE4CB4-74D7-E5EC-3381-2DF2B6989392}"/>
              </a:ext>
            </a:extLst>
          </p:cNvPr>
          <p:cNvSpPr txBox="1">
            <a:spLocks noGrp="1"/>
          </p:cNvSpPr>
          <p:nvPr>
            <p:ph type="title"/>
          </p:nvPr>
        </p:nvSpPr>
        <p:spPr>
          <a:xfrm>
            <a:off x="0" y="0"/>
            <a:ext cx="9144000" cy="490294"/>
          </a:xfrm>
          <a:prstGeom prst="rect">
            <a:avLst/>
          </a:prstGeom>
          <a:solidFill>
            <a:srgbClr val="1D3E81"/>
          </a:solidFill>
        </p:spPr>
        <p:txBody>
          <a:bodyPr/>
          <a:lstStyle>
            <a:lvl1pPr algn="ctr">
              <a:defRPr sz="2600">
                <a:solidFill>
                  <a:srgbClr val="FBFFFF"/>
                </a:solidFill>
                <a:latin typeface="Helvetica Neue"/>
                <a:ea typeface="Helvetica Neue"/>
                <a:cs typeface="Helvetica Neue"/>
                <a:sym typeface="Helvetica Neue"/>
              </a:defRPr>
            </a:lvl1pPr>
          </a:lstStyle>
          <a:p>
            <a:pPr algn="l"/>
            <a:r>
              <a:rPr lang="en-US" dirty="0"/>
              <a:t>Hot Spot #7 – </a:t>
            </a:r>
            <a:r>
              <a:rPr lang="en-US" sz="1800" dirty="0"/>
              <a:t>Central Business District / Ingleside Park</a:t>
            </a:r>
            <a:endParaRPr sz="1800" dirty="0"/>
          </a:p>
        </p:txBody>
      </p:sp>
      <p:pic>
        <p:nvPicPr>
          <p:cNvPr id="5" name="Picture 2" descr="Winthrop Massachusetts Homepage">
            <a:extLst>
              <a:ext uri="{FF2B5EF4-FFF2-40B4-BE49-F238E27FC236}">
                <a16:creationId xmlns:a16="http://schemas.microsoft.com/office/drawing/2014/main" id="{1D9C11A3-A97C-CF8F-8EDB-384CA34B0A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6327" y="18968"/>
            <a:ext cx="1875097" cy="435244"/>
          </a:xfrm>
          <a:prstGeom prst="rect">
            <a:avLst/>
          </a:prstGeom>
          <a:solidFill>
            <a:schemeClr val="bg1"/>
          </a:solidFill>
        </p:spPr>
      </p:pic>
      <p:sp>
        <p:nvSpPr>
          <p:cNvPr id="2" name="Slide Number Placeholder 1">
            <a:extLst>
              <a:ext uri="{FF2B5EF4-FFF2-40B4-BE49-F238E27FC236}">
                <a16:creationId xmlns:a16="http://schemas.microsoft.com/office/drawing/2014/main" id="{516854FF-4346-94D8-E1AF-2C604651390E}"/>
              </a:ext>
            </a:extLst>
          </p:cNvPr>
          <p:cNvSpPr>
            <a:spLocks noGrp="1"/>
          </p:cNvSpPr>
          <p:nvPr>
            <p:ph type="sldNum" sz="quarter" idx="2"/>
          </p:nvPr>
        </p:nvSpPr>
        <p:spPr>
          <a:xfrm>
            <a:off x="8754751" y="4773885"/>
            <a:ext cx="222514" cy="204096"/>
          </a:xfrm>
        </p:spPr>
        <p:txBody>
          <a:bodyPr>
            <a:normAutofit fontScale="92500" lnSpcReduction="10000"/>
          </a:bodyPr>
          <a:lstStyle/>
          <a:p>
            <a:fld id="{86CB4B4D-7CA3-9044-876B-883B54F8677D}" type="slidenum">
              <a:rPr lang="en-US" smtClean="0"/>
              <a:t>26</a:t>
            </a:fld>
            <a:endParaRPr lang="en-US" dirty="0"/>
          </a:p>
        </p:txBody>
      </p:sp>
      <p:sp>
        <p:nvSpPr>
          <p:cNvPr id="3" name="Google Shape;208;p40">
            <a:extLst>
              <a:ext uri="{FF2B5EF4-FFF2-40B4-BE49-F238E27FC236}">
                <a16:creationId xmlns:a16="http://schemas.microsoft.com/office/drawing/2014/main" id="{1019ECD4-9BC4-7623-77B6-D98D7B174351}"/>
              </a:ext>
            </a:extLst>
          </p:cNvPr>
          <p:cNvSpPr txBox="1"/>
          <p:nvPr/>
        </p:nvSpPr>
        <p:spPr>
          <a:xfrm>
            <a:off x="87740" y="605098"/>
            <a:ext cx="652091" cy="376996"/>
          </a:xfrm>
          <a:prstGeom prst="rect">
            <a:avLst/>
          </a:prstGeom>
          <a:solidFill>
            <a:schemeClr val="tx1"/>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000" dirty="0">
                <a:solidFill>
                  <a:schemeClr val="bg1"/>
                </a:solidFill>
              </a:rPr>
              <a:t>Project</a:t>
            </a:r>
          </a:p>
          <a:p>
            <a:pPr algn="ctr">
              <a:buSzPct val="100000"/>
              <a:defRPr sz="1700">
                <a:latin typeface="+mn-lt"/>
                <a:ea typeface="+mn-ea"/>
                <a:cs typeface="+mn-cs"/>
                <a:sym typeface="Arial"/>
              </a:defRPr>
            </a:pPr>
            <a:r>
              <a:rPr lang="en-US" sz="1000" dirty="0">
                <a:solidFill>
                  <a:schemeClr val="bg1"/>
                </a:solidFill>
              </a:rPr>
              <a:t>Phase</a:t>
            </a:r>
            <a:endParaRPr sz="1000" dirty="0">
              <a:solidFill>
                <a:schemeClr val="bg1"/>
              </a:solidFill>
            </a:endParaRPr>
          </a:p>
        </p:txBody>
      </p:sp>
      <p:cxnSp>
        <p:nvCxnSpPr>
          <p:cNvPr id="6" name="Straight Connector 5">
            <a:extLst>
              <a:ext uri="{FF2B5EF4-FFF2-40B4-BE49-F238E27FC236}">
                <a16:creationId xmlns:a16="http://schemas.microsoft.com/office/drawing/2014/main" id="{CCACB96C-8797-625C-A1C5-F3E813B22B32}"/>
              </a:ext>
            </a:extLst>
          </p:cNvPr>
          <p:cNvCxnSpPr>
            <a:cxnSpLocks/>
          </p:cNvCxnSpPr>
          <p:nvPr/>
        </p:nvCxnSpPr>
        <p:spPr>
          <a:xfrm>
            <a:off x="1692498" y="797746"/>
            <a:ext cx="7005693" cy="0"/>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sp>
        <p:nvSpPr>
          <p:cNvPr id="7" name="TextBox 6">
            <a:extLst>
              <a:ext uri="{FF2B5EF4-FFF2-40B4-BE49-F238E27FC236}">
                <a16:creationId xmlns:a16="http://schemas.microsoft.com/office/drawing/2014/main" id="{662FE2F3-6D08-0AA3-4C4D-1CDC80169055}"/>
              </a:ext>
            </a:extLst>
          </p:cNvPr>
          <p:cNvSpPr txBox="1"/>
          <p:nvPr/>
        </p:nvSpPr>
        <p:spPr>
          <a:xfrm>
            <a:off x="834960" y="596785"/>
            <a:ext cx="1475978"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solidFill>
                  <a:srgbClr val="26282A"/>
                </a:solidFill>
                <a:ea typeface="Times New Roman" panose="02020603050405020304" pitchFamily="18" charset="0"/>
                <a:cs typeface="Times New Roman" panose="02020603050405020304" pitchFamily="18" charset="0"/>
              </a:rPr>
              <a:t>Investigation / Solution Vetting </a:t>
            </a:r>
            <a:r>
              <a:rPr lang="en-US" sz="1000" dirty="0">
                <a:solidFill>
                  <a:srgbClr val="26282A"/>
                </a:solidFill>
                <a:cs typeface="Times New Roman" panose="02020603050405020304" pitchFamily="18" charset="0"/>
              </a:rPr>
              <a:t>(~60 Days)</a:t>
            </a:r>
            <a:endParaRPr lang="en-US" sz="1000" dirty="0"/>
          </a:p>
        </p:txBody>
      </p:sp>
      <p:sp>
        <p:nvSpPr>
          <p:cNvPr id="8" name="TextBox 7">
            <a:extLst>
              <a:ext uri="{FF2B5EF4-FFF2-40B4-BE49-F238E27FC236}">
                <a16:creationId xmlns:a16="http://schemas.microsoft.com/office/drawing/2014/main" id="{7A7E9047-AACB-F427-4ACD-2633CBB26C9A}"/>
              </a:ext>
            </a:extLst>
          </p:cNvPr>
          <p:cNvSpPr txBox="1"/>
          <p:nvPr/>
        </p:nvSpPr>
        <p:spPr>
          <a:xfrm>
            <a:off x="2418732" y="605098"/>
            <a:ext cx="1857694" cy="400110"/>
          </a:xfrm>
          <a:prstGeom prst="rect">
            <a:avLst/>
          </a:prstGeom>
          <a:solidFill>
            <a:srgbClr val="FFFF00"/>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Initial (30%) Solution Design &amp; Cost Estimate (~120 Days)</a:t>
            </a:r>
          </a:p>
        </p:txBody>
      </p:sp>
      <p:sp>
        <p:nvSpPr>
          <p:cNvPr id="9" name="TextBox 8">
            <a:extLst>
              <a:ext uri="{FF2B5EF4-FFF2-40B4-BE49-F238E27FC236}">
                <a16:creationId xmlns:a16="http://schemas.microsoft.com/office/drawing/2014/main" id="{62F08FEC-EADC-0A54-F364-5BB463D2FE0F}"/>
              </a:ext>
            </a:extLst>
          </p:cNvPr>
          <p:cNvSpPr txBox="1"/>
          <p:nvPr/>
        </p:nvSpPr>
        <p:spPr>
          <a:xfrm>
            <a:off x="6152261" y="605098"/>
            <a:ext cx="1660247"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Final Design, Engineering &amp; Permitting (~180 Days)</a:t>
            </a:r>
          </a:p>
        </p:txBody>
      </p:sp>
      <p:sp>
        <p:nvSpPr>
          <p:cNvPr id="10" name="TextBox 9">
            <a:extLst>
              <a:ext uri="{FF2B5EF4-FFF2-40B4-BE49-F238E27FC236}">
                <a16:creationId xmlns:a16="http://schemas.microsoft.com/office/drawing/2014/main" id="{8FFF6ED3-675E-81A0-5B20-4EC9AF4ABC96}"/>
              </a:ext>
            </a:extLst>
          </p:cNvPr>
          <p:cNvSpPr txBox="1"/>
          <p:nvPr/>
        </p:nvSpPr>
        <p:spPr>
          <a:xfrm>
            <a:off x="4384220" y="605098"/>
            <a:ext cx="1660247"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Funding Grant / Debt Exclusion (~60-90 Days)</a:t>
            </a:r>
          </a:p>
        </p:txBody>
      </p:sp>
      <p:sp>
        <p:nvSpPr>
          <p:cNvPr id="11" name="TextBox 10">
            <a:extLst>
              <a:ext uri="{FF2B5EF4-FFF2-40B4-BE49-F238E27FC236}">
                <a16:creationId xmlns:a16="http://schemas.microsoft.com/office/drawing/2014/main" id="{81373C14-2EAF-A135-60C8-2AC80815D97C}"/>
              </a:ext>
            </a:extLst>
          </p:cNvPr>
          <p:cNvSpPr txBox="1"/>
          <p:nvPr/>
        </p:nvSpPr>
        <p:spPr>
          <a:xfrm>
            <a:off x="7908812" y="605098"/>
            <a:ext cx="915589"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Construction (~2 Years)</a:t>
            </a:r>
          </a:p>
        </p:txBody>
      </p:sp>
      <p:sp>
        <p:nvSpPr>
          <p:cNvPr id="12" name="TextBox 11">
            <a:extLst>
              <a:ext uri="{FF2B5EF4-FFF2-40B4-BE49-F238E27FC236}">
                <a16:creationId xmlns:a16="http://schemas.microsoft.com/office/drawing/2014/main" id="{0691CC04-16BC-2C34-74AE-4A1583EE3F4E}"/>
              </a:ext>
            </a:extLst>
          </p:cNvPr>
          <p:cNvSpPr txBox="1"/>
          <p:nvPr/>
        </p:nvSpPr>
        <p:spPr>
          <a:xfrm>
            <a:off x="355659" y="1562497"/>
            <a:ext cx="4447081" cy="26314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indent="-171450">
              <a:buFont typeface="Arial" panose="020B0604020202020204" pitchFamily="34" charset="0"/>
              <a:buChar char="•"/>
            </a:pPr>
            <a:r>
              <a:rPr lang="en-US" sz="1100" dirty="0"/>
              <a:t>Walden Street floods with any significant amount of rain, particularly at intersection with Lincoln (near Vuolo's)</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Ingleside Park stormwater outflow drainage still a central issue – narrow pipe under the park chokes off stormwater drainage</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Ingleside drainage project in Winthrop Center never finished - </a:t>
            </a:r>
            <a:r>
              <a:rPr lang="en-US" sz="1100"/>
              <a:t>$15-20M </a:t>
            </a:r>
            <a:r>
              <a:rPr lang="en-US" sz="1100" dirty="0"/>
              <a:t>need </a:t>
            </a:r>
            <a:br>
              <a:rPr lang="en-US" sz="1100" dirty="0"/>
            </a:br>
            <a:br>
              <a:rPr lang="en-US" sz="1100" dirty="0"/>
            </a:br>
            <a:endParaRPr lang="en-US" sz="1100" dirty="0"/>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Replace and upsize pipe running under the park. </a:t>
            </a:r>
          </a:p>
          <a:p>
            <a:pPr marL="171450" indent="-171450">
              <a:buFont typeface="Arial" panose="020B0604020202020204" pitchFamily="34" charset="0"/>
              <a:buChar char="•"/>
            </a:pPr>
            <a:r>
              <a:rPr lang="en-US" sz="1100" dirty="0"/>
              <a:t>Replace outfall pipe and chamber / increase capacity at Donovan Beach </a:t>
            </a:r>
          </a:p>
          <a:p>
            <a:pPr marL="171450" indent="-171450">
              <a:buFont typeface="Arial" panose="020B0604020202020204" pitchFamily="34" charset="0"/>
              <a:buChar char="•"/>
            </a:pPr>
            <a:endParaRPr lang="en-US" sz="1100" dirty="0"/>
          </a:p>
        </p:txBody>
      </p:sp>
      <p:sp>
        <p:nvSpPr>
          <p:cNvPr id="13" name="Google Shape;208;p40">
            <a:extLst>
              <a:ext uri="{FF2B5EF4-FFF2-40B4-BE49-F238E27FC236}">
                <a16:creationId xmlns:a16="http://schemas.microsoft.com/office/drawing/2014/main" id="{83DF98F3-4091-D3BC-4832-C91A7978495C}"/>
              </a:ext>
            </a:extLst>
          </p:cNvPr>
          <p:cNvSpPr txBox="1"/>
          <p:nvPr/>
        </p:nvSpPr>
        <p:spPr>
          <a:xfrm>
            <a:off x="416429" y="1242348"/>
            <a:ext cx="918973" cy="253885"/>
          </a:xfrm>
          <a:prstGeom prst="rect">
            <a:avLst/>
          </a:prstGeom>
          <a:solidFill>
            <a:schemeClr val="accent1">
              <a:lumMod val="20000"/>
              <a:lumOff val="80000"/>
            </a:schemeClr>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200" dirty="0">
                <a:solidFill>
                  <a:schemeClr val="tx1"/>
                </a:solidFill>
              </a:rPr>
              <a:t>SITUATION</a:t>
            </a:r>
            <a:endParaRPr sz="1200" dirty="0">
              <a:solidFill>
                <a:schemeClr val="tx1"/>
              </a:solidFill>
            </a:endParaRPr>
          </a:p>
        </p:txBody>
      </p:sp>
      <p:sp>
        <p:nvSpPr>
          <p:cNvPr id="14" name="TextBox 13">
            <a:extLst>
              <a:ext uri="{FF2B5EF4-FFF2-40B4-BE49-F238E27FC236}">
                <a16:creationId xmlns:a16="http://schemas.microsoft.com/office/drawing/2014/main" id="{FBDA862B-B8F3-8018-3E09-EC0CA19C8C50}"/>
              </a:ext>
            </a:extLst>
          </p:cNvPr>
          <p:cNvSpPr txBox="1"/>
          <p:nvPr/>
        </p:nvSpPr>
        <p:spPr>
          <a:xfrm>
            <a:off x="399768" y="4447356"/>
            <a:ext cx="2380356"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buFont typeface="Arial" panose="020B0604020202020204" pitchFamily="34" charset="0"/>
              <a:buChar char="•"/>
            </a:pPr>
            <a:r>
              <a:rPr lang="en-US" sz="1100" dirty="0"/>
              <a:t>Homeowner and business owner flood protection</a:t>
            </a:r>
          </a:p>
        </p:txBody>
      </p:sp>
      <p:sp>
        <p:nvSpPr>
          <p:cNvPr id="15" name="Google Shape;208;p40">
            <a:extLst>
              <a:ext uri="{FF2B5EF4-FFF2-40B4-BE49-F238E27FC236}">
                <a16:creationId xmlns:a16="http://schemas.microsoft.com/office/drawing/2014/main" id="{E34C701B-48A0-13CF-839E-6FF11EB3BECC}"/>
              </a:ext>
            </a:extLst>
          </p:cNvPr>
          <p:cNvSpPr txBox="1"/>
          <p:nvPr/>
        </p:nvSpPr>
        <p:spPr>
          <a:xfrm>
            <a:off x="413785" y="4133308"/>
            <a:ext cx="1763435" cy="253885"/>
          </a:xfrm>
          <a:prstGeom prst="rect">
            <a:avLst/>
          </a:prstGeom>
          <a:solidFill>
            <a:schemeClr val="accent1">
              <a:lumMod val="20000"/>
              <a:lumOff val="80000"/>
            </a:schemeClr>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200" dirty="0">
                <a:solidFill>
                  <a:schemeClr val="tx1"/>
                </a:solidFill>
              </a:rPr>
              <a:t>DESIRED OUTCOMES</a:t>
            </a:r>
            <a:endParaRPr sz="1200" dirty="0">
              <a:solidFill>
                <a:schemeClr val="tx1"/>
              </a:solidFill>
            </a:endParaRPr>
          </a:p>
        </p:txBody>
      </p:sp>
      <p:sp>
        <p:nvSpPr>
          <p:cNvPr id="17" name="Google Shape;208;p40">
            <a:extLst>
              <a:ext uri="{FF2B5EF4-FFF2-40B4-BE49-F238E27FC236}">
                <a16:creationId xmlns:a16="http://schemas.microsoft.com/office/drawing/2014/main" id="{F8469C0E-DF83-176C-F1AA-28A057EC398C}"/>
              </a:ext>
            </a:extLst>
          </p:cNvPr>
          <p:cNvSpPr txBox="1"/>
          <p:nvPr/>
        </p:nvSpPr>
        <p:spPr>
          <a:xfrm>
            <a:off x="413785" y="3061105"/>
            <a:ext cx="998406" cy="253885"/>
          </a:xfrm>
          <a:prstGeom prst="rect">
            <a:avLst/>
          </a:prstGeom>
          <a:solidFill>
            <a:schemeClr val="accent1">
              <a:lumMod val="20000"/>
              <a:lumOff val="80000"/>
            </a:schemeClr>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200" dirty="0">
                <a:solidFill>
                  <a:schemeClr val="tx1"/>
                </a:solidFill>
              </a:rPr>
              <a:t>SOLUTION</a:t>
            </a:r>
            <a:endParaRPr sz="1200" dirty="0">
              <a:solidFill>
                <a:schemeClr val="tx1"/>
              </a:solidFill>
            </a:endParaRPr>
          </a:p>
        </p:txBody>
      </p:sp>
      <p:sp>
        <p:nvSpPr>
          <p:cNvPr id="18" name="Google Shape;208;p40">
            <a:extLst>
              <a:ext uri="{FF2B5EF4-FFF2-40B4-BE49-F238E27FC236}">
                <a16:creationId xmlns:a16="http://schemas.microsoft.com/office/drawing/2014/main" id="{EE2C1CB4-C580-CA03-91A8-64F7E6FB8008}"/>
              </a:ext>
            </a:extLst>
          </p:cNvPr>
          <p:cNvSpPr txBox="1"/>
          <p:nvPr/>
        </p:nvSpPr>
        <p:spPr>
          <a:xfrm>
            <a:off x="5128629" y="4399146"/>
            <a:ext cx="1192672" cy="376996"/>
          </a:xfrm>
          <a:prstGeom prst="rect">
            <a:avLst/>
          </a:prstGeom>
          <a:solidFill>
            <a:srgbClr val="92D050"/>
          </a:solidFill>
          <a:ln w="25400">
            <a:solidFill>
              <a:srgbClr val="00B05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000" dirty="0">
                <a:solidFill>
                  <a:schemeClr val="tx1"/>
                </a:solidFill>
              </a:rPr>
              <a:t>FUNDING</a:t>
            </a:r>
          </a:p>
          <a:p>
            <a:pPr algn="ctr">
              <a:buSzPct val="100000"/>
              <a:defRPr sz="1700">
                <a:latin typeface="+mn-lt"/>
                <a:ea typeface="+mn-ea"/>
                <a:cs typeface="+mn-cs"/>
                <a:sym typeface="Arial"/>
              </a:defRPr>
            </a:pPr>
            <a:r>
              <a:rPr lang="en-US" sz="1000" dirty="0">
                <a:solidFill>
                  <a:schemeClr val="tx1"/>
                </a:solidFill>
              </a:rPr>
              <a:t>STATUS</a:t>
            </a:r>
            <a:endParaRPr sz="1000" dirty="0">
              <a:solidFill>
                <a:schemeClr val="tx1"/>
              </a:solidFill>
            </a:endParaRPr>
          </a:p>
        </p:txBody>
      </p:sp>
      <p:sp>
        <p:nvSpPr>
          <p:cNvPr id="19" name="TextBox 18">
            <a:extLst>
              <a:ext uri="{FF2B5EF4-FFF2-40B4-BE49-F238E27FC236}">
                <a16:creationId xmlns:a16="http://schemas.microsoft.com/office/drawing/2014/main" id="{0B9E5FE6-6642-7CC9-02FC-EB702AD80DC1}"/>
              </a:ext>
            </a:extLst>
          </p:cNvPr>
          <p:cNvSpPr txBox="1"/>
          <p:nvPr/>
        </p:nvSpPr>
        <p:spPr>
          <a:xfrm>
            <a:off x="6387270" y="4427860"/>
            <a:ext cx="1852963"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indent="-171450">
              <a:buFont typeface="Arial" panose="020B0604020202020204" pitchFamily="34" charset="0"/>
              <a:buChar char="•"/>
            </a:pPr>
            <a:r>
              <a:rPr lang="en-US" sz="1100" dirty="0"/>
              <a:t>Approach State Revolving Fund (SRF) </a:t>
            </a:r>
          </a:p>
        </p:txBody>
      </p:sp>
      <p:sp>
        <p:nvSpPr>
          <p:cNvPr id="20" name="Google Shape;208;p40">
            <a:extLst>
              <a:ext uri="{FF2B5EF4-FFF2-40B4-BE49-F238E27FC236}">
                <a16:creationId xmlns:a16="http://schemas.microsoft.com/office/drawing/2014/main" id="{692FAB12-23AD-9510-8F7E-D5C3CFA76423}"/>
              </a:ext>
            </a:extLst>
          </p:cNvPr>
          <p:cNvSpPr txBox="1"/>
          <p:nvPr/>
        </p:nvSpPr>
        <p:spPr>
          <a:xfrm>
            <a:off x="5128629" y="3777692"/>
            <a:ext cx="1192672" cy="376996"/>
          </a:xfrm>
          <a:prstGeom prst="rect">
            <a:avLst/>
          </a:prstGeom>
          <a:solidFill>
            <a:srgbClr val="92D050"/>
          </a:solidFill>
          <a:ln w="25400">
            <a:solidFill>
              <a:srgbClr val="00B05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000" dirty="0">
                <a:solidFill>
                  <a:schemeClr val="tx1"/>
                </a:solidFill>
              </a:rPr>
              <a:t>REQUIRED PERMITTING</a:t>
            </a:r>
            <a:endParaRPr sz="1000" dirty="0">
              <a:solidFill>
                <a:schemeClr val="tx1"/>
              </a:solidFill>
            </a:endParaRPr>
          </a:p>
        </p:txBody>
      </p:sp>
      <p:sp>
        <p:nvSpPr>
          <p:cNvPr id="21" name="TextBox 20">
            <a:extLst>
              <a:ext uri="{FF2B5EF4-FFF2-40B4-BE49-F238E27FC236}">
                <a16:creationId xmlns:a16="http://schemas.microsoft.com/office/drawing/2014/main" id="{B56A27AA-E0B8-8F51-413C-9E8CB098EE43}"/>
              </a:ext>
            </a:extLst>
          </p:cNvPr>
          <p:cNvSpPr txBox="1"/>
          <p:nvPr/>
        </p:nvSpPr>
        <p:spPr>
          <a:xfrm>
            <a:off x="6367718" y="3822389"/>
            <a:ext cx="783405" cy="261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indent="-171450">
              <a:buFont typeface="Arial" panose="020B0604020202020204" pitchFamily="34" charset="0"/>
              <a:buChar char="•"/>
            </a:pPr>
            <a:r>
              <a:rPr lang="en-US" sz="1100" dirty="0"/>
              <a:t>TBD</a:t>
            </a:r>
          </a:p>
        </p:txBody>
      </p:sp>
      <p:pic>
        <p:nvPicPr>
          <p:cNvPr id="23" name="Picture 22" descr="A map of a city&#10;&#10;Description automatically generated">
            <a:extLst>
              <a:ext uri="{FF2B5EF4-FFF2-40B4-BE49-F238E27FC236}">
                <a16:creationId xmlns:a16="http://schemas.microsoft.com/office/drawing/2014/main" id="{D7C3D77C-D1B7-EC00-8623-49C1816773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8629" y="1320473"/>
            <a:ext cx="2683879" cy="2234039"/>
          </a:xfrm>
          <a:prstGeom prst="rect">
            <a:avLst/>
          </a:prstGeom>
        </p:spPr>
      </p:pic>
    </p:spTree>
    <p:extLst>
      <p:ext uri="{BB962C8B-B14F-4D97-AF65-F5344CB8AC3E}">
        <p14:creationId xmlns:p14="http://schemas.microsoft.com/office/powerpoint/2010/main" val="68239167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BB38E-5015-6E25-32B5-7B88CC5F4E54}"/>
            </a:ext>
          </a:extLst>
        </p:cNvPr>
        <p:cNvGrpSpPr/>
        <p:nvPr/>
      </p:nvGrpSpPr>
      <p:grpSpPr>
        <a:xfrm>
          <a:off x="0" y="0"/>
          <a:ext cx="0" cy="0"/>
          <a:chOff x="0" y="0"/>
          <a:chExt cx="0" cy="0"/>
        </a:xfrm>
      </p:grpSpPr>
      <p:sp>
        <p:nvSpPr>
          <p:cNvPr id="4" name="Google Shape;112;p27">
            <a:extLst>
              <a:ext uri="{FF2B5EF4-FFF2-40B4-BE49-F238E27FC236}">
                <a16:creationId xmlns:a16="http://schemas.microsoft.com/office/drawing/2014/main" id="{C4C5B6FC-AE65-FB0F-C6C4-6C01A3CF7747}"/>
              </a:ext>
            </a:extLst>
          </p:cNvPr>
          <p:cNvSpPr txBox="1">
            <a:spLocks noGrp="1"/>
          </p:cNvSpPr>
          <p:nvPr>
            <p:ph type="title"/>
          </p:nvPr>
        </p:nvSpPr>
        <p:spPr>
          <a:xfrm>
            <a:off x="0" y="0"/>
            <a:ext cx="9144000" cy="490294"/>
          </a:xfrm>
          <a:prstGeom prst="rect">
            <a:avLst/>
          </a:prstGeom>
          <a:solidFill>
            <a:srgbClr val="1D3E81"/>
          </a:solidFill>
        </p:spPr>
        <p:txBody>
          <a:bodyPr>
            <a:normAutofit/>
          </a:bodyPr>
          <a:lstStyle>
            <a:lvl1pPr algn="ctr">
              <a:defRPr sz="2600">
                <a:solidFill>
                  <a:srgbClr val="FBFFFF"/>
                </a:solidFill>
                <a:latin typeface="Helvetica Neue"/>
                <a:ea typeface="Helvetica Neue"/>
                <a:cs typeface="Helvetica Neue"/>
                <a:sym typeface="Helvetica Neue"/>
              </a:defRPr>
            </a:lvl1pPr>
          </a:lstStyle>
          <a:p>
            <a:pPr algn="l"/>
            <a:r>
              <a:rPr lang="en-US" sz="2400" dirty="0"/>
              <a:t>Hot Spot #8 – Shirley Street / Delby’s Corner</a:t>
            </a:r>
            <a:endParaRPr sz="2400" dirty="0"/>
          </a:p>
        </p:txBody>
      </p:sp>
      <p:pic>
        <p:nvPicPr>
          <p:cNvPr id="5" name="Picture 2" descr="Winthrop Massachusetts Homepage">
            <a:extLst>
              <a:ext uri="{FF2B5EF4-FFF2-40B4-BE49-F238E27FC236}">
                <a16:creationId xmlns:a16="http://schemas.microsoft.com/office/drawing/2014/main" id="{476A8256-116B-18FA-DC69-43C55E42D1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6327" y="18968"/>
            <a:ext cx="1875097" cy="435244"/>
          </a:xfrm>
          <a:prstGeom prst="rect">
            <a:avLst/>
          </a:prstGeom>
          <a:solidFill>
            <a:schemeClr val="bg1"/>
          </a:solidFill>
        </p:spPr>
      </p:pic>
      <p:sp>
        <p:nvSpPr>
          <p:cNvPr id="2" name="Slide Number Placeholder 1">
            <a:extLst>
              <a:ext uri="{FF2B5EF4-FFF2-40B4-BE49-F238E27FC236}">
                <a16:creationId xmlns:a16="http://schemas.microsoft.com/office/drawing/2014/main" id="{BD339A7F-2CC9-AFEC-693B-444E34C6F9CA}"/>
              </a:ext>
            </a:extLst>
          </p:cNvPr>
          <p:cNvSpPr>
            <a:spLocks noGrp="1"/>
          </p:cNvSpPr>
          <p:nvPr>
            <p:ph type="sldNum" sz="quarter" idx="2"/>
          </p:nvPr>
        </p:nvSpPr>
        <p:spPr>
          <a:xfrm>
            <a:off x="8735898" y="4783311"/>
            <a:ext cx="222514" cy="204096"/>
          </a:xfrm>
        </p:spPr>
        <p:txBody>
          <a:bodyPr>
            <a:normAutofit fontScale="92500" lnSpcReduction="10000"/>
          </a:bodyPr>
          <a:lstStyle/>
          <a:p>
            <a:fld id="{86CB4B4D-7CA3-9044-876B-883B54F8677D}" type="slidenum">
              <a:rPr lang="en-US" smtClean="0"/>
              <a:t>27</a:t>
            </a:fld>
            <a:endParaRPr lang="en-US" dirty="0"/>
          </a:p>
        </p:txBody>
      </p:sp>
      <p:sp>
        <p:nvSpPr>
          <p:cNvPr id="3" name="Google Shape;208;p40">
            <a:extLst>
              <a:ext uri="{FF2B5EF4-FFF2-40B4-BE49-F238E27FC236}">
                <a16:creationId xmlns:a16="http://schemas.microsoft.com/office/drawing/2014/main" id="{0B21CBBD-A3CE-F023-95A6-D62BE8CE318B}"/>
              </a:ext>
            </a:extLst>
          </p:cNvPr>
          <p:cNvSpPr txBox="1"/>
          <p:nvPr/>
        </p:nvSpPr>
        <p:spPr>
          <a:xfrm>
            <a:off x="87740" y="605098"/>
            <a:ext cx="652091" cy="376996"/>
          </a:xfrm>
          <a:prstGeom prst="rect">
            <a:avLst/>
          </a:prstGeom>
          <a:solidFill>
            <a:schemeClr val="tx1"/>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000" dirty="0">
                <a:solidFill>
                  <a:schemeClr val="bg1"/>
                </a:solidFill>
              </a:rPr>
              <a:t>Project</a:t>
            </a:r>
          </a:p>
          <a:p>
            <a:pPr algn="ctr">
              <a:buSzPct val="100000"/>
              <a:defRPr sz="1700">
                <a:latin typeface="+mn-lt"/>
                <a:ea typeface="+mn-ea"/>
                <a:cs typeface="+mn-cs"/>
                <a:sym typeface="Arial"/>
              </a:defRPr>
            </a:pPr>
            <a:r>
              <a:rPr lang="en-US" sz="1000" dirty="0">
                <a:solidFill>
                  <a:schemeClr val="bg1"/>
                </a:solidFill>
              </a:rPr>
              <a:t>Phase</a:t>
            </a:r>
            <a:endParaRPr sz="1000" dirty="0">
              <a:solidFill>
                <a:schemeClr val="bg1"/>
              </a:solidFill>
            </a:endParaRPr>
          </a:p>
        </p:txBody>
      </p:sp>
      <p:cxnSp>
        <p:nvCxnSpPr>
          <p:cNvPr id="6" name="Straight Connector 5">
            <a:extLst>
              <a:ext uri="{FF2B5EF4-FFF2-40B4-BE49-F238E27FC236}">
                <a16:creationId xmlns:a16="http://schemas.microsoft.com/office/drawing/2014/main" id="{38A9539C-E362-50D3-F36F-CC2898C9E902}"/>
              </a:ext>
            </a:extLst>
          </p:cNvPr>
          <p:cNvCxnSpPr>
            <a:cxnSpLocks/>
          </p:cNvCxnSpPr>
          <p:nvPr/>
        </p:nvCxnSpPr>
        <p:spPr>
          <a:xfrm>
            <a:off x="1692498" y="797746"/>
            <a:ext cx="7005693" cy="0"/>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sp>
        <p:nvSpPr>
          <p:cNvPr id="7" name="TextBox 6">
            <a:extLst>
              <a:ext uri="{FF2B5EF4-FFF2-40B4-BE49-F238E27FC236}">
                <a16:creationId xmlns:a16="http://schemas.microsoft.com/office/drawing/2014/main" id="{2032FD56-DD05-D40D-C038-276787242F6A}"/>
              </a:ext>
            </a:extLst>
          </p:cNvPr>
          <p:cNvSpPr txBox="1"/>
          <p:nvPr/>
        </p:nvSpPr>
        <p:spPr>
          <a:xfrm>
            <a:off x="834960" y="596785"/>
            <a:ext cx="1475978" cy="400110"/>
          </a:xfrm>
          <a:prstGeom prst="rect">
            <a:avLst/>
          </a:prstGeom>
          <a:solidFill>
            <a:srgbClr val="FFFF00"/>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solidFill>
                  <a:srgbClr val="26282A"/>
                </a:solidFill>
                <a:ea typeface="Times New Roman" panose="02020603050405020304" pitchFamily="18" charset="0"/>
                <a:cs typeface="Times New Roman" panose="02020603050405020304" pitchFamily="18" charset="0"/>
              </a:rPr>
              <a:t>Investigation / Solution Vetting </a:t>
            </a:r>
            <a:r>
              <a:rPr lang="en-US" sz="1000" dirty="0">
                <a:solidFill>
                  <a:srgbClr val="26282A"/>
                </a:solidFill>
                <a:cs typeface="Times New Roman" panose="02020603050405020304" pitchFamily="18" charset="0"/>
              </a:rPr>
              <a:t>(~60 Days)</a:t>
            </a:r>
            <a:endParaRPr lang="en-US" sz="1000" dirty="0"/>
          </a:p>
        </p:txBody>
      </p:sp>
      <p:sp>
        <p:nvSpPr>
          <p:cNvPr id="8" name="TextBox 7">
            <a:extLst>
              <a:ext uri="{FF2B5EF4-FFF2-40B4-BE49-F238E27FC236}">
                <a16:creationId xmlns:a16="http://schemas.microsoft.com/office/drawing/2014/main" id="{8393F1E6-9135-F290-1AB7-91BF91CCEC0B}"/>
              </a:ext>
            </a:extLst>
          </p:cNvPr>
          <p:cNvSpPr txBox="1"/>
          <p:nvPr/>
        </p:nvSpPr>
        <p:spPr>
          <a:xfrm>
            <a:off x="2418732" y="605098"/>
            <a:ext cx="1857694"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Initial (30%) Solution Design &amp; Cost Estimate (~120 Days)</a:t>
            </a:r>
          </a:p>
        </p:txBody>
      </p:sp>
      <p:sp>
        <p:nvSpPr>
          <p:cNvPr id="9" name="TextBox 8">
            <a:extLst>
              <a:ext uri="{FF2B5EF4-FFF2-40B4-BE49-F238E27FC236}">
                <a16:creationId xmlns:a16="http://schemas.microsoft.com/office/drawing/2014/main" id="{A513C7F3-25C7-0DE7-8427-03ED1A78A64E}"/>
              </a:ext>
            </a:extLst>
          </p:cNvPr>
          <p:cNvSpPr txBox="1"/>
          <p:nvPr/>
        </p:nvSpPr>
        <p:spPr>
          <a:xfrm>
            <a:off x="6152261" y="605098"/>
            <a:ext cx="1660247"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Final Design, Engineering &amp; Permitting (~180 Days)</a:t>
            </a:r>
          </a:p>
        </p:txBody>
      </p:sp>
      <p:sp>
        <p:nvSpPr>
          <p:cNvPr id="10" name="TextBox 9">
            <a:extLst>
              <a:ext uri="{FF2B5EF4-FFF2-40B4-BE49-F238E27FC236}">
                <a16:creationId xmlns:a16="http://schemas.microsoft.com/office/drawing/2014/main" id="{5B0C1F0D-AF34-EB1B-A09F-1B9C8865A2DD}"/>
              </a:ext>
            </a:extLst>
          </p:cNvPr>
          <p:cNvSpPr txBox="1"/>
          <p:nvPr/>
        </p:nvSpPr>
        <p:spPr>
          <a:xfrm>
            <a:off x="4384220" y="605098"/>
            <a:ext cx="1660247"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Funding Grant / Debt Exclusion (~60-90 Days)</a:t>
            </a:r>
          </a:p>
        </p:txBody>
      </p:sp>
      <p:sp>
        <p:nvSpPr>
          <p:cNvPr id="11" name="TextBox 10">
            <a:extLst>
              <a:ext uri="{FF2B5EF4-FFF2-40B4-BE49-F238E27FC236}">
                <a16:creationId xmlns:a16="http://schemas.microsoft.com/office/drawing/2014/main" id="{0AD731A1-EA71-4577-6826-33E5A8EF9CC8}"/>
              </a:ext>
            </a:extLst>
          </p:cNvPr>
          <p:cNvSpPr txBox="1"/>
          <p:nvPr/>
        </p:nvSpPr>
        <p:spPr>
          <a:xfrm>
            <a:off x="7908812" y="605098"/>
            <a:ext cx="915589"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Construction (~2 Years)</a:t>
            </a:r>
          </a:p>
        </p:txBody>
      </p:sp>
      <p:sp>
        <p:nvSpPr>
          <p:cNvPr id="12" name="TextBox 11">
            <a:extLst>
              <a:ext uri="{FF2B5EF4-FFF2-40B4-BE49-F238E27FC236}">
                <a16:creationId xmlns:a16="http://schemas.microsoft.com/office/drawing/2014/main" id="{A2CB754C-9C19-473D-0B57-4B95E067BCE8}"/>
              </a:ext>
            </a:extLst>
          </p:cNvPr>
          <p:cNvSpPr txBox="1"/>
          <p:nvPr/>
        </p:nvSpPr>
        <p:spPr>
          <a:xfrm>
            <a:off x="159102" y="1665046"/>
            <a:ext cx="4447081" cy="1446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indent="-171450">
              <a:buFont typeface="Arial" panose="020B0604020202020204" pitchFamily="34" charset="0"/>
              <a:buChar char="•"/>
            </a:pPr>
            <a:r>
              <a:rPr lang="en-US" sz="1100" dirty="0"/>
              <a:t>Shirley Street floods with any significant amount of rain, particularly at intersections with Sturgis and Underhill</a:t>
            </a:r>
          </a:p>
          <a:p>
            <a:endParaRPr lang="en-US" sz="1100" dirty="0"/>
          </a:p>
          <a:p>
            <a:br>
              <a:rPr lang="en-US" sz="1100" dirty="0"/>
            </a:br>
            <a:endParaRPr lang="en-US" sz="1100" dirty="0"/>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Pipe sleeve put in on Pleasant Street so pipes can be connected easier and not shut down the road.</a:t>
            </a:r>
          </a:p>
        </p:txBody>
      </p:sp>
      <p:sp>
        <p:nvSpPr>
          <p:cNvPr id="13" name="Google Shape;208;p40">
            <a:extLst>
              <a:ext uri="{FF2B5EF4-FFF2-40B4-BE49-F238E27FC236}">
                <a16:creationId xmlns:a16="http://schemas.microsoft.com/office/drawing/2014/main" id="{CAB3E7B5-5244-3F4A-30FD-AFC7B159AF8B}"/>
              </a:ext>
            </a:extLst>
          </p:cNvPr>
          <p:cNvSpPr txBox="1"/>
          <p:nvPr/>
        </p:nvSpPr>
        <p:spPr>
          <a:xfrm>
            <a:off x="219872" y="1344897"/>
            <a:ext cx="918973" cy="253885"/>
          </a:xfrm>
          <a:prstGeom prst="rect">
            <a:avLst/>
          </a:prstGeom>
          <a:solidFill>
            <a:schemeClr val="accent1">
              <a:lumMod val="20000"/>
              <a:lumOff val="80000"/>
            </a:schemeClr>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200" dirty="0">
                <a:solidFill>
                  <a:schemeClr val="tx1"/>
                </a:solidFill>
              </a:rPr>
              <a:t>SITUATION</a:t>
            </a:r>
            <a:endParaRPr sz="1200" dirty="0">
              <a:solidFill>
                <a:schemeClr val="tx1"/>
              </a:solidFill>
            </a:endParaRPr>
          </a:p>
        </p:txBody>
      </p:sp>
      <p:sp>
        <p:nvSpPr>
          <p:cNvPr id="14" name="TextBox 13">
            <a:extLst>
              <a:ext uri="{FF2B5EF4-FFF2-40B4-BE49-F238E27FC236}">
                <a16:creationId xmlns:a16="http://schemas.microsoft.com/office/drawing/2014/main" id="{7EB4CC9B-ECBA-CCC3-E283-A432902519E6}"/>
              </a:ext>
            </a:extLst>
          </p:cNvPr>
          <p:cNvSpPr txBox="1"/>
          <p:nvPr/>
        </p:nvSpPr>
        <p:spPr>
          <a:xfrm>
            <a:off x="87740" y="3794548"/>
            <a:ext cx="2380356"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buFont typeface="Arial" panose="020B0604020202020204" pitchFamily="34" charset="0"/>
              <a:buChar char="•"/>
            </a:pPr>
            <a:r>
              <a:rPr lang="en-US" sz="1100" dirty="0"/>
              <a:t>Homeowner and business owner flood protection</a:t>
            </a:r>
          </a:p>
        </p:txBody>
      </p:sp>
      <p:sp>
        <p:nvSpPr>
          <p:cNvPr id="15" name="Google Shape;208;p40">
            <a:extLst>
              <a:ext uri="{FF2B5EF4-FFF2-40B4-BE49-F238E27FC236}">
                <a16:creationId xmlns:a16="http://schemas.microsoft.com/office/drawing/2014/main" id="{F88223D9-B0EB-ACC1-827E-4F1838468B09}"/>
              </a:ext>
            </a:extLst>
          </p:cNvPr>
          <p:cNvSpPr txBox="1"/>
          <p:nvPr/>
        </p:nvSpPr>
        <p:spPr>
          <a:xfrm>
            <a:off x="238624" y="3192718"/>
            <a:ext cx="1192672" cy="438551"/>
          </a:xfrm>
          <a:prstGeom prst="rect">
            <a:avLst/>
          </a:prstGeom>
          <a:solidFill>
            <a:schemeClr val="accent1">
              <a:lumMod val="20000"/>
              <a:lumOff val="80000"/>
            </a:schemeClr>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200" dirty="0">
                <a:solidFill>
                  <a:schemeClr val="tx1"/>
                </a:solidFill>
              </a:rPr>
              <a:t>DESIRED OUTCOMES</a:t>
            </a:r>
            <a:endParaRPr sz="1200" dirty="0">
              <a:solidFill>
                <a:schemeClr val="tx1"/>
              </a:solidFill>
            </a:endParaRPr>
          </a:p>
        </p:txBody>
      </p:sp>
      <p:sp>
        <p:nvSpPr>
          <p:cNvPr id="16" name="Google Shape;208;p40">
            <a:extLst>
              <a:ext uri="{FF2B5EF4-FFF2-40B4-BE49-F238E27FC236}">
                <a16:creationId xmlns:a16="http://schemas.microsoft.com/office/drawing/2014/main" id="{B821C917-CECD-71E0-FD17-35A21F1A2314}"/>
              </a:ext>
            </a:extLst>
          </p:cNvPr>
          <p:cNvSpPr txBox="1"/>
          <p:nvPr/>
        </p:nvSpPr>
        <p:spPr>
          <a:xfrm>
            <a:off x="219872" y="2290542"/>
            <a:ext cx="998406" cy="253885"/>
          </a:xfrm>
          <a:prstGeom prst="rect">
            <a:avLst/>
          </a:prstGeom>
          <a:solidFill>
            <a:schemeClr val="accent1">
              <a:lumMod val="20000"/>
              <a:lumOff val="80000"/>
            </a:schemeClr>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200" dirty="0">
                <a:solidFill>
                  <a:schemeClr val="tx1"/>
                </a:solidFill>
              </a:rPr>
              <a:t>SOLUTION</a:t>
            </a:r>
            <a:endParaRPr sz="1200" dirty="0">
              <a:solidFill>
                <a:schemeClr val="tx1"/>
              </a:solidFill>
            </a:endParaRPr>
          </a:p>
        </p:txBody>
      </p:sp>
      <p:sp>
        <p:nvSpPr>
          <p:cNvPr id="17" name="Google Shape;208;p40">
            <a:extLst>
              <a:ext uri="{FF2B5EF4-FFF2-40B4-BE49-F238E27FC236}">
                <a16:creationId xmlns:a16="http://schemas.microsoft.com/office/drawing/2014/main" id="{197B9498-A7F8-67A0-190F-2FF443362D5B}"/>
              </a:ext>
            </a:extLst>
          </p:cNvPr>
          <p:cNvSpPr txBox="1"/>
          <p:nvPr/>
        </p:nvSpPr>
        <p:spPr>
          <a:xfrm>
            <a:off x="5209185" y="4378883"/>
            <a:ext cx="1192672" cy="376996"/>
          </a:xfrm>
          <a:prstGeom prst="rect">
            <a:avLst/>
          </a:prstGeom>
          <a:solidFill>
            <a:srgbClr val="92D050"/>
          </a:solidFill>
          <a:ln w="25400">
            <a:solidFill>
              <a:srgbClr val="00B05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000" dirty="0">
                <a:solidFill>
                  <a:schemeClr val="tx1"/>
                </a:solidFill>
              </a:rPr>
              <a:t>FUNDING</a:t>
            </a:r>
          </a:p>
          <a:p>
            <a:pPr algn="ctr">
              <a:buSzPct val="100000"/>
              <a:defRPr sz="1700">
                <a:latin typeface="+mn-lt"/>
                <a:ea typeface="+mn-ea"/>
                <a:cs typeface="+mn-cs"/>
                <a:sym typeface="Arial"/>
              </a:defRPr>
            </a:pPr>
            <a:r>
              <a:rPr lang="en-US" sz="1000" dirty="0">
                <a:solidFill>
                  <a:schemeClr val="tx1"/>
                </a:solidFill>
              </a:rPr>
              <a:t>STATUS</a:t>
            </a:r>
            <a:endParaRPr sz="1000" dirty="0">
              <a:solidFill>
                <a:schemeClr val="tx1"/>
              </a:solidFill>
            </a:endParaRPr>
          </a:p>
        </p:txBody>
      </p:sp>
      <p:sp>
        <p:nvSpPr>
          <p:cNvPr id="18" name="TextBox 17">
            <a:extLst>
              <a:ext uri="{FF2B5EF4-FFF2-40B4-BE49-F238E27FC236}">
                <a16:creationId xmlns:a16="http://schemas.microsoft.com/office/drawing/2014/main" id="{B63268E1-3C3C-F41F-A77E-384F44748589}"/>
              </a:ext>
            </a:extLst>
          </p:cNvPr>
          <p:cNvSpPr txBox="1"/>
          <p:nvPr/>
        </p:nvSpPr>
        <p:spPr>
          <a:xfrm>
            <a:off x="6467826" y="4407597"/>
            <a:ext cx="763853" cy="261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indent="-171450">
              <a:buFont typeface="Arial" panose="020B0604020202020204" pitchFamily="34" charset="0"/>
              <a:buChar char="•"/>
            </a:pPr>
            <a:r>
              <a:rPr lang="en-US" sz="1100" dirty="0"/>
              <a:t>TBD</a:t>
            </a:r>
          </a:p>
        </p:txBody>
      </p:sp>
      <p:sp>
        <p:nvSpPr>
          <p:cNvPr id="19" name="Google Shape;208;p40">
            <a:extLst>
              <a:ext uri="{FF2B5EF4-FFF2-40B4-BE49-F238E27FC236}">
                <a16:creationId xmlns:a16="http://schemas.microsoft.com/office/drawing/2014/main" id="{9D2ECDC6-0D8A-16E9-D646-19C9359F8049}"/>
              </a:ext>
            </a:extLst>
          </p:cNvPr>
          <p:cNvSpPr txBox="1"/>
          <p:nvPr/>
        </p:nvSpPr>
        <p:spPr>
          <a:xfrm>
            <a:off x="5209185" y="3757429"/>
            <a:ext cx="1192672" cy="376996"/>
          </a:xfrm>
          <a:prstGeom prst="rect">
            <a:avLst/>
          </a:prstGeom>
          <a:solidFill>
            <a:srgbClr val="92D050"/>
          </a:solidFill>
          <a:ln w="25400">
            <a:solidFill>
              <a:srgbClr val="00B05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000" dirty="0">
                <a:solidFill>
                  <a:schemeClr val="tx1"/>
                </a:solidFill>
              </a:rPr>
              <a:t>REQUIRED PERMITTING</a:t>
            </a:r>
            <a:endParaRPr sz="1000" dirty="0">
              <a:solidFill>
                <a:schemeClr val="tx1"/>
              </a:solidFill>
            </a:endParaRPr>
          </a:p>
        </p:txBody>
      </p:sp>
      <p:sp>
        <p:nvSpPr>
          <p:cNvPr id="20" name="TextBox 19">
            <a:extLst>
              <a:ext uri="{FF2B5EF4-FFF2-40B4-BE49-F238E27FC236}">
                <a16:creationId xmlns:a16="http://schemas.microsoft.com/office/drawing/2014/main" id="{3D6B19AD-C108-F378-56B8-FCDDD35A838E}"/>
              </a:ext>
            </a:extLst>
          </p:cNvPr>
          <p:cNvSpPr txBox="1"/>
          <p:nvPr/>
        </p:nvSpPr>
        <p:spPr>
          <a:xfrm>
            <a:off x="6448274" y="3802126"/>
            <a:ext cx="783405" cy="261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indent="-171450">
              <a:buFont typeface="Arial" panose="020B0604020202020204" pitchFamily="34" charset="0"/>
              <a:buChar char="•"/>
            </a:pPr>
            <a:r>
              <a:rPr lang="en-US" sz="1100" dirty="0"/>
              <a:t>TBD</a:t>
            </a:r>
          </a:p>
        </p:txBody>
      </p:sp>
      <p:pic>
        <p:nvPicPr>
          <p:cNvPr id="23" name="Picture 22" descr="A map of a city&#10;&#10;Description automatically generated">
            <a:extLst>
              <a:ext uri="{FF2B5EF4-FFF2-40B4-BE49-F238E27FC236}">
                <a16:creationId xmlns:a16="http://schemas.microsoft.com/office/drawing/2014/main" id="{532EEEE4-1602-F031-3AF1-90810E8F89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0453" y="1289162"/>
            <a:ext cx="2710669" cy="2256338"/>
          </a:xfrm>
          <a:prstGeom prst="rect">
            <a:avLst/>
          </a:prstGeom>
        </p:spPr>
      </p:pic>
    </p:spTree>
    <p:extLst>
      <p:ext uri="{BB962C8B-B14F-4D97-AF65-F5344CB8AC3E}">
        <p14:creationId xmlns:p14="http://schemas.microsoft.com/office/powerpoint/2010/main" val="98472457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DDA96-BF15-07F2-FB13-B33D73AEB211}"/>
            </a:ext>
          </a:extLst>
        </p:cNvPr>
        <p:cNvGrpSpPr/>
        <p:nvPr/>
      </p:nvGrpSpPr>
      <p:grpSpPr>
        <a:xfrm>
          <a:off x="0" y="0"/>
          <a:ext cx="0" cy="0"/>
          <a:chOff x="0" y="0"/>
          <a:chExt cx="0" cy="0"/>
        </a:xfrm>
      </p:grpSpPr>
      <p:sp>
        <p:nvSpPr>
          <p:cNvPr id="4" name="Google Shape;112;p27">
            <a:extLst>
              <a:ext uri="{FF2B5EF4-FFF2-40B4-BE49-F238E27FC236}">
                <a16:creationId xmlns:a16="http://schemas.microsoft.com/office/drawing/2014/main" id="{021A4868-E95C-C137-BBC8-A23798DC7B8E}"/>
              </a:ext>
            </a:extLst>
          </p:cNvPr>
          <p:cNvSpPr txBox="1">
            <a:spLocks noGrp="1"/>
          </p:cNvSpPr>
          <p:nvPr>
            <p:ph type="title"/>
          </p:nvPr>
        </p:nvSpPr>
        <p:spPr>
          <a:xfrm>
            <a:off x="0" y="0"/>
            <a:ext cx="9144000" cy="490294"/>
          </a:xfrm>
          <a:prstGeom prst="rect">
            <a:avLst/>
          </a:prstGeom>
          <a:solidFill>
            <a:srgbClr val="1D3E81"/>
          </a:solidFill>
        </p:spPr>
        <p:txBody>
          <a:bodyPr>
            <a:normAutofit/>
          </a:bodyPr>
          <a:lstStyle>
            <a:lvl1pPr algn="ctr">
              <a:defRPr sz="2600">
                <a:solidFill>
                  <a:srgbClr val="FBFFFF"/>
                </a:solidFill>
                <a:latin typeface="Helvetica Neue"/>
                <a:ea typeface="Helvetica Neue"/>
                <a:cs typeface="Helvetica Neue"/>
                <a:sym typeface="Helvetica Neue"/>
              </a:defRPr>
            </a:lvl1pPr>
          </a:lstStyle>
          <a:p>
            <a:pPr algn="l"/>
            <a:r>
              <a:rPr lang="en-US" sz="2400" dirty="0"/>
              <a:t>Decarbonization Initiatives – Addressing Root Cause</a:t>
            </a:r>
            <a:endParaRPr sz="2400" dirty="0"/>
          </a:p>
        </p:txBody>
      </p:sp>
      <p:pic>
        <p:nvPicPr>
          <p:cNvPr id="5" name="Picture 2" descr="Winthrop Massachusetts Homepage">
            <a:extLst>
              <a:ext uri="{FF2B5EF4-FFF2-40B4-BE49-F238E27FC236}">
                <a16:creationId xmlns:a16="http://schemas.microsoft.com/office/drawing/2014/main" id="{7C231667-E511-5467-85BA-061CE6FB47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6327" y="18968"/>
            <a:ext cx="1875097" cy="435244"/>
          </a:xfrm>
          <a:prstGeom prst="rect">
            <a:avLst/>
          </a:prstGeom>
          <a:solidFill>
            <a:schemeClr val="bg1"/>
          </a:solidFill>
        </p:spPr>
      </p:pic>
      <p:sp>
        <p:nvSpPr>
          <p:cNvPr id="2" name="Slide Number Placeholder 1">
            <a:extLst>
              <a:ext uri="{FF2B5EF4-FFF2-40B4-BE49-F238E27FC236}">
                <a16:creationId xmlns:a16="http://schemas.microsoft.com/office/drawing/2014/main" id="{0EF8AA7B-3AAD-8EBC-88ED-C808D1EFD637}"/>
              </a:ext>
            </a:extLst>
          </p:cNvPr>
          <p:cNvSpPr>
            <a:spLocks noGrp="1"/>
          </p:cNvSpPr>
          <p:nvPr>
            <p:ph type="sldNum" sz="quarter" idx="2"/>
          </p:nvPr>
        </p:nvSpPr>
        <p:spPr>
          <a:xfrm>
            <a:off x="8669910" y="4783311"/>
            <a:ext cx="222514" cy="204096"/>
          </a:xfrm>
        </p:spPr>
        <p:txBody>
          <a:bodyPr>
            <a:normAutofit fontScale="92500" lnSpcReduction="10000"/>
          </a:bodyPr>
          <a:lstStyle/>
          <a:p>
            <a:fld id="{86CB4B4D-7CA3-9044-876B-883B54F8677D}" type="slidenum">
              <a:rPr lang="en-US" smtClean="0"/>
              <a:t>28</a:t>
            </a:fld>
            <a:endParaRPr lang="en-US" dirty="0"/>
          </a:p>
        </p:txBody>
      </p:sp>
      <p:sp>
        <p:nvSpPr>
          <p:cNvPr id="3" name="Google Shape;208;p40">
            <a:extLst>
              <a:ext uri="{FF2B5EF4-FFF2-40B4-BE49-F238E27FC236}">
                <a16:creationId xmlns:a16="http://schemas.microsoft.com/office/drawing/2014/main" id="{8B825CAC-7C0B-310B-65E0-8B15A838CAB4}"/>
              </a:ext>
            </a:extLst>
          </p:cNvPr>
          <p:cNvSpPr txBox="1"/>
          <p:nvPr/>
        </p:nvSpPr>
        <p:spPr>
          <a:xfrm>
            <a:off x="87740" y="605098"/>
            <a:ext cx="652091" cy="376996"/>
          </a:xfrm>
          <a:prstGeom prst="rect">
            <a:avLst/>
          </a:prstGeom>
          <a:solidFill>
            <a:schemeClr val="tx1"/>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5" tIns="34275" rIns="34275" bIns="34275">
            <a:spAutoFit/>
          </a:bodyPr>
          <a:lstStyle/>
          <a:p>
            <a:pPr algn="ctr">
              <a:buSzPct val="100000"/>
              <a:defRPr sz="1700">
                <a:latin typeface="+mn-lt"/>
                <a:ea typeface="+mn-ea"/>
                <a:cs typeface="+mn-cs"/>
                <a:sym typeface="Arial"/>
              </a:defRPr>
            </a:pPr>
            <a:r>
              <a:rPr lang="en-US" sz="1000" dirty="0">
                <a:solidFill>
                  <a:schemeClr val="bg1"/>
                </a:solidFill>
              </a:rPr>
              <a:t>Project</a:t>
            </a:r>
          </a:p>
          <a:p>
            <a:pPr algn="ctr">
              <a:buSzPct val="100000"/>
              <a:defRPr sz="1700">
                <a:latin typeface="+mn-lt"/>
                <a:ea typeface="+mn-ea"/>
                <a:cs typeface="+mn-cs"/>
                <a:sym typeface="Arial"/>
              </a:defRPr>
            </a:pPr>
            <a:r>
              <a:rPr lang="en-US" sz="1000" dirty="0">
                <a:solidFill>
                  <a:schemeClr val="bg1"/>
                </a:solidFill>
              </a:rPr>
              <a:t>Phase</a:t>
            </a:r>
            <a:endParaRPr sz="1000" dirty="0">
              <a:solidFill>
                <a:schemeClr val="bg1"/>
              </a:solidFill>
            </a:endParaRPr>
          </a:p>
        </p:txBody>
      </p:sp>
      <p:cxnSp>
        <p:nvCxnSpPr>
          <p:cNvPr id="6" name="Straight Connector 5">
            <a:extLst>
              <a:ext uri="{FF2B5EF4-FFF2-40B4-BE49-F238E27FC236}">
                <a16:creationId xmlns:a16="http://schemas.microsoft.com/office/drawing/2014/main" id="{22DF7BA8-36EA-4BA1-009B-6901AD9BE2D6}"/>
              </a:ext>
            </a:extLst>
          </p:cNvPr>
          <p:cNvCxnSpPr>
            <a:cxnSpLocks/>
          </p:cNvCxnSpPr>
          <p:nvPr/>
        </p:nvCxnSpPr>
        <p:spPr>
          <a:xfrm>
            <a:off x="1692498" y="797746"/>
            <a:ext cx="7005693" cy="0"/>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sp>
        <p:nvSpPr>
          <p:cNvPr id="7" name="TextBox 6">
            <a:extLst>
              <a:ext uri="{FF2B5EF4-FFF2-40B4-BE49-F238E27FC236}">
                <a16:creationId xmlns:a16="http://schemas.microsoft.com/office/drawing/2014/main" id="{5927EEDD-0D82-D718-5C95-584A47936609}"/>
              </a:ext>
            </a:extLst>
          </p:cNvPr>
          <p:cNvSpPr txBox="1"/>
          <p:nvPr/>
        </p:nvSpPr>
        <p:spPr>
          <a:xfrm>
            <a:off x="834960" y="596785"/>
            <a:ext cx="1475978" cy="400110"/>
          </a:xfrm>
          <a:prstGeom prst="rect">
            <a:avLst/>
          </a:prstGeom>
          <a:solidFill>
            <a:srgbClr val="FFFF00"/>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solidFill>
                  <a:srgbClr val="26282A"/>
                </a:solidFill>
                <a:ea typeface="Times New Roman" panose="02020603050405020304" pitchFamily="18" charset="0"/>
                <a:cs typeface="Times New Roman" panose="02020603050405020304" pitchFamily="18" charset="0"/>
              </a:rPr>
              <a:t>Investigation / Solution Vetting </a:t>
            </a:r>
            <a:r>
              <a:rPr lang="en-US" sz="1000" dirty="0">
                <a:solidFill>
                  <a:srgbClr val="26282A"/>
                </a:solidFill>
                <a:cs typeface="Times New Roman" panose="02020603050405020304" pitchFamily="18" charset="0"/>
              </a:rPr>
              <a:t>(~60 Days)</a:t>
            </a:r>
            <a:endParaRPr lang="en-US" sz="1000" dirty="0"/>
          </a:p>
        </p:txBody>
      </p:sp>
      <p:sp>
        <p:nvSpPr>
          <p:cNvPr id="8" name="TextBox 7">
            <a:extLst>
              <a:ext uri="{FF2B5EF4-FFF2-40B4-BE49-F238E27FC236}">
                <a16:creationId xmlns:a16="http://schemas.microsoft.com/office/drawing/2014/main" id="{6807B806-9E7D-5364-18CE-18CC05B5404B}"/>
              </a:ext>
            </a:extLst>
          </p:cNvPr>
          <p:cNvSpPr txBox="1"/>
          <p:nvPr/>
        </p:nvSpPr>
        <p:spPr>
          <a:xfrm>
            <a:off x="2418732" y="605098"/>
            <a:ext cx="1857694"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Initial (30%) Solution Design &amp; Cost Estimate (~120 Days)</a:t>
            </a:r>
          </a:p>
        </p:txBody>
      </p:sp>
      <p:sp>
        <p:nvSpPr>
          <p:cNvPr id="9" name="TextBox 8">
            <a:extLst>
              <a:ext uri="{FF2B5EF4-FFF2-40B4-BE49-F238E27FC236}">
                <a16:creationId xmlns:a16="http://schemas.microsoft.com/office/drawing/2014/main" id="{AAAC3B4B-0E36-818D-83E0-4833D06286E6}"/>
              </a:ext>
            </a:extLst>
          </p:cNvPr>
          <p:cNvSpPr txBox="1"/>
          <p:nvPr/>
        </p:nvSpPr>
        <p:spPr>
          <a:xfrm>
            <a:off x="6152261" y="605098"/>
            <a:ext cx="1660247"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Final Design, Engineering &amp; Permitting (~180 Days)</a:t>
            </a:r>
          </a:p>
        </p:txBody>
      </p:sp>
      <p:sp>
        <p:nvSpPr>
          <p:cNvPr id="10" name="TextBox 9">
            <a:extLst>
              <a:ext uri="{FF2B5EF4-FFF2-40B4-BE49-F238E27FC236}">
                <a16:creationId xmlns:a16="http://schemas.microsoft.com/office/drawing/2014/main" id="{281A7920-6F6E-4C20-F16B-A8C36652B295}"/>
              </a:ext>
            </a:extLst>
          </p:cNvPr>
          <p:cNvSpPr txBox="1"/>
          <p:nvPr/>
        </p:nvSpPr>
        <p:spPr>
          <a:xfrm>
            <a:off x="4384220" y="605098"/>
            <a:ext cx="1660247"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Funding Grant / Debt Exclusion (~60-90 Days)</a:t>
            </a:r>
          </a:p>
        </p:txBody>
      </p:sp>
      <p:sp>
        <p:nvSpPr>
          <p:cNvPr id="11" name="TextBox 10">
            <a:extLst>
              <a:ext uri="{FF2B5EF4-FFF2-40B4-BE49-F238E27FC236}">
                <a16:creationId xmlns:a16="http://schemas.microsoft.com/office/drawing/2014/main" id="{B90EC4B1-39C4-CE05-33E9-D1F38D9362C2}"/>
              </a:ext>
            </a:extLst>
          </p:cNvPr>
          <p:cNvSpPr txBox="1"/>
          <p:nvPr/>
        </p:nvSpPr>
        <p:spPr>
          <a:xfrm>
            <a:off x="7908812" y="605098"/>
            <a:ext cx="915589" cy="40011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dirty="0"/>
              <a:t>Construction (~2 Years)</a:t>
            </a:r>
          </a:p>
        </p:txBody>
      </p:sp>
      <p:sp>
        <p:nvSpPr>
          <p:cNvPr id="12" name="TextBox 11">
            <a:extLst>
              <a:ext uri="{FF2B5EF4-FFF2-40B4-BE49-F238E27FC236}">
                <a16:creationId xmlns:a16="http://schemas.microsoft.com/office/drawing/2014/main" id="{1DBD3AE2-7388-605D-1639-9F10EF308D5A}"/>
              </a:ext>
            </a:extLst>
          </p:cNvPr>
          <p:cNvSpPr txBox="1"/>
          <p:nvPr/>
        </p:nvSpPr>
        <p:spPr>
          <a:xfrm>
            <a:off x="436526" y="1418818"/>
            <a:ext cx="7930080" cy="31085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indent="-171450">
              <a:buFont typeface="Arial" panose="020B0604020202020204" pitchFamily="34" charset="0"/>
              <a:buChar char="•"/>
            </a:pPr>
            <a:r>
              <a:rPr lang="en-US" b="1" dirty="0"/>
              <a:t>Future of Clean Heat Initiative – </a:t>
            </a:r>
            <a:r>
              <a:rPr lang="en-US" dirty="0"/>
              <a:t>Conversion from Natural Gas to Networked Geothermal;  Pursuing potential pilot program with National Grid, similar to Framingham and Lowell</a:t>
            </a:r>
          </a:p>
          <a:p>
            <a:endParaRPr lang="en-US" dirty="0"/>
          </a:p>
          <a:p>
            <a:pPr marL="171450" indent="-171450">
              <a:buFont typeface="Arial" panose="020B0604020202020204" pitchFamily="34" charset="0"/>
              <a:buChar char="•"/>
            </a:pPr>
            <a:r>
              <a:rPr lang="en-US" b="1" dirty="0"/>
              <a:t>Electricity Aggregation – </a:t>
            </a:r>
            <a:r>
              <a:rPr lang="en-US" dirty="0"/>
              <a:t>Good Energy Program Adoption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Air Quality &amp; Noise Pollution Reduction </a:t>
            </a:r>
            <a:r>
              <a:rPr lang="en-US" dirty="0"/>
              <a:t>– Oppose Private Jet Expansion at Logan; Stay Tuned to MassPort Environmental Quality Study and Related Commitments  </a:t>
            </a:r>
          </a:p>
          <a:p>
            <a:endParaRPr lang="en-US" dirty="0"/>
          </a:p>
          <a:p>
            <a:pPr marL="171450" indent="-171450">
              <a:buFont typeface="Arial" panose="020B0604020202020204" pitchFamily="34" charset="0"/>
              <a:buChar char="•"/>
            </a:pPr>
            <a:r>
              <a:rPr lang="en-US" b="1" dirty="0"/>
              <a:t>Composting</a:t>
            </a:r>
            <a:r>
              <a:rPr lang="en-US" dirty="0"/>
              <a:t> – Expansion of Good Earth program; pursue trash fee credits for participants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Green Communities Program </a:t>
            </a:r>
            <a:r>
              <a:rPr lang="en-US" dirty="0"/>
              <a:t>– Winthrop has received $2M+ since the passing of the 2008 Green Communities Act.  $200K received last year used for rooftop electrification for heating and A/C.  Going for another $200K grant in the fall for more fossil fuel reduction. </a:t>
            </a:r>
          </a:p>
          <a:p>
            <a:endParaRPr lang="en-US" dirty="0"/>
          </a:p>
        </p:txBody>
      </p:sp>
    </p:spTree>
    <p:extLst>
      <p:ext uri="{BB962C8B-B14F-4D97-AF65-F5344CB8AC3E}">
        <p14:creationId xmlns:p14="http://schemas.microsoft.com/office/powerpoint/2010/main" val="94625082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A1C84-06B7-4F91-8A4A-65C0155ED02E}"/>
            </a:ext>
          </a:extLst>
        </p:cNvPr>
        <p:cNvGrpSpPr/>
        <p:nvPr/>
      </p:nvGrpSpPr>
      <p:grpSpPr>
        <a:xfrm>
          <a:off x="0" y="0"/>
          <a:ext cx="0" cy="0"/>
          <a:chOff x="0" y="0"/>
          <a:chExt cx="0" cy="0"/>
        </a:xfrm>
      </p:grpSpPr>
      <p:sp>
        <p:nvSpPr>
          <p:cNvPr id="4" name="Google Shape;112;p27">
            <a:extLst>
              <a:ext uri="{FF2B5EF4-FFF2-40B4-BE49-F238E27FC236}">
                <a16:creationId xmlns:a16="http://schemas.microsoft.com/office/drawing/2014/main" id="{DB47B7D6-B9DE-5AFF-F9C3-C1164C12CAD4}"/>
              </a:ext>
            </a:extLst>
          </p:cNvPr>
          <p:cNvSpPr txBox="1">
            <a:spLocks noGrp="1"/>
          </p:cNvSpPr>
          <p:nvPr>
            <p:ph type="title"/>
          </p:nvPr>
        </p:nvSpPr>
        <p:spPr>
          <a:xfrm>
            <a:off x="0" y="0"/>
            <a:ext cx="9144000" cy="490294"/>
          </a:xfrm>
          <a:prstGeom prst="rect">
            <a:avLst/>
          </a:prstGeom>
          <a:solidFill>
            <a:srgbClr val="1D3E81"/>
          </a:solidFill>
        </p:spPr>
        <p:txBody>
          <a:bodyPr>
            <a:normAutofit/>
          </a:bodyPr>
          <a:lstStyle>
            <a:lvl1pPr algn="ctr">
              <a:defRPr sz="2600">
                <a:solidFill>
                  <a:srgbClr val="FBFFFF"/>
                </a:solidFill>
                <a:latin typeface="Helvetica Neue"/>
                <a:ea typeface="Helvetica Neue"/>
                <a:cs typeface="Helvetica Neue"/>
                <a:sym typeface="Helvetica Neue"/>
              </a:defRPr>
            </a:lvl1pPr>
          </a:lstStyle>
          <a:p>
            <a:pPr algn="l"/>
            <a:r>
              <a:rPr lang="en-US" sz="2400" dirty="0"/>
              <a:t>Asks of the Community</a:t>
            </a:r>
            <a:endParaRPr sz="2400" dirty="0"/>
          </a:p>
        </p:txBody>
      </p:sp>
      <p:pic>
        <p:nvPicPr>
          <p:cNvPr id="5" name="Picture 2" descr="Winthrop Massachusetts Homepage">
            <a:extLst>
              <a:ext uri="{FF2B5EF4-FFF2-40B4-BE49-F238E27FC236}">
                <a16:creationId xmlns:a16="http://schemas.microsoft.com/office/drawing/2014/main" id="{5BE26257-ADCF-4AC5-C704-DCF735CDD1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6327" y="18968"/>
            <a:ext cx="1875097" cy="435244"/>
          </a:xfrm>
          <a:prstGeom prst="rect">
            <a:avLst/>
          </a:prstGeom>
          <a:solidFill>
            <a:schemeClr val="bg1"/>
          </a:solidFill>
        </p:spPr>
      </p:pic>
      <p:sp>
        <p:nvSpPr>
          <p:cNvPr id="2" name="Slide Number Placeholder 1">
            <a:extLst>
              <a:ext uri="{FF2B5EF4-FFF2-40B4-BE49-F238E27FC236}">
                <a16:creationId xmlns:a16="http://schemas.microsoft.com/office/drawing/2014/main" id="{08ADAD36-41CC-78B8-719F-4238D6B4526D}"/>
              </a:ext>
            </a:extLst>
          </p:cNvPr>
          <p:cNvSpPr>
            <a:spLocks noGrp="1"/>
          </p:cNvSpPr>
          <p:nvPr>
            <p:ph type="sldNum" sz="quarter" idx="2"/>
          </p:nvPr>
        </p:nvSpPr>
        <p:spPr>
          <a:xfrm>
            <a:off x="8669910" y="4783311"/>
            <a:ext cx="222514" cy="204096"/>
          </a:xfrm>
        </p:spPr>
        <p:txBody>
          <a:bodyPr>
            <a:normAutofit fontScale="92500" lnSpcReduction="10000"/>
          </a:bodyPr>
          <a:lstStyle/>
          <a:p>
            <a:fld id="{86CB4B4D-7CA3-9044-876B-883B54F8677D}" type="slidenum">
              <a:rPr lang="en-US" smtClean="0"/>
              <a:t>29</a:t>
            </a:fld>
            <a:endParaRPr lang="en-US" dirty="0"/>
          </a:p>
        </p:txBody>
      </p:sp>
      <p:sp>
        <p:nvSpPr>
          <p:cNvPr id="12" name="TextBox 11">
            <a:extLst>
              <a:ext uri="{FF2B5EF4-FFF2-40B4-BE49-F238E27FC236}">
                <a16:creationId xmlns:a16="http://schemas.microsoft.com/office/drawing/2014/main" id="{106E86BB-3DBC-B14F-3BDC-DB9E26897D67}"/>
              </a:ext>
            </a:extLst>
          </p:cNvPr>
          <p:cNvSpPr txBox="1"/>
          <p:nvPr/>
        </p:nvSpPr>
        <p:spPr>
          <a:xfrm>
            <a:off x="387541" y="739892"/>
            <a:ext cx="4960066" cy="2308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buFont typeface="Wingdings" pitchFamily="2" charset="2"/>
              <a:buChar char="ü"/>
            </a:pPr>
            <a:r>
              <a:rPr lang="en-US" b="1" dirty="0"/>
              <a:t>Stay Informed:</a:t>
            </a:r>
            <a:br>
              <a:rPr lang="en-US" b="1" dirty="0"/>
            </a:br>
            <a:r>
              <a:rPr lang="en-US" sz="1200"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Commission Website:  </a:t>
            </a:r>
            <a:r>
              <a:rPr lang="en-US" sz="1200" dirty="0">
                <a:solidFill>
                  <a:srgbClr val="000000"/>
                </a:solidFill>
                <a:effectLst/>
                <a:latin typeface="Franklin Gothic Medium" panose="020B0603020102020204" pitchFamily="34" charset="0"/>
                <a:hlinkClick r:id="rId4"/>
              </a:rPr>
              <a:t>https://www.winthropma.gov/630/Citizens-Advisory-Commission-on-Climate</a:t>
            </a:r>
            <a:r>
              <a:rPr lang="en-US" sz="1200" dirty="0">
                <a:solidFill>
                  <a:srgbClr val="000000"/>
                </a:solidFill>
                <a:effectLst/>
                <a:latin typeface="Franklin Gothic Medium" panose="020B0603020102020204" pitchFamily="34" charset="0"/>
              </a:rPr>
              <a:t> </a:t>
            </a:r>
            <a:endParaRPr lang="en-US" sz="1200" b="1" dirty="0"/>
          </a:p>
          <a:p>
            <a:endParaRPr lang="en-US" b="1" dirty="0"/>
          </a:p>
          <a:p>
            <a:pPr marL="285750" indent="-285750">
              <a:buFont typeface="Wingdings" pitchFamily="2" charset="2"/>
              <a:buChar char="ü"/>
            </a:pPr>
            <a:r>
              <a:rPr lang="en-US" b="1" dirty="0"/>
              <a:t>Stay Engaged, Offer Suggestions &amp; Perspectives</a:t>
            </a:r>
            <a:br>
              <a:rPr lang="en-US" b="1" dirty="0"/>
            </a:br>
            <a:r>
              <a:rPr lang="en-US" sz="1200"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Commission email:  </a:t>
            </a:r>
            <a:r>
              <a:rPr lang="en-US" sz="1200"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hlinkClick r:id="rId5"/>
              </a:rPr>
              <a:t>CACClimate@winthropma.gov</a:t>
            </a:r>
            <a:r>
              <a:rPr lang="en-US" sz="1200"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 </a:t>
            </a:r>
            <a:br>
              <a:rPr lang="en-US" sz="1200"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br>
            <a:r>
              <a:rPr lang="en-US" sz="1200"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Town Council email:  </a:t>
            </a:r>
            <a:r>
              <a:rPr lang="en-US" sz="1200"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hlinkClick r:id="rId6"/>
              </a:rPr>
              <a:t>towncouncil@town.winthrop.ma.us</a:t>
            </a:r>
            <a:r>
              <a:rPr lang="en-US" sz="1200"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 </a:t>
            </a:r>
            <a:br>
              <a:rPr lang="en-US" sz="1200"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br>
            <a:r>
              <a:rPr lang="en-US" sz="1200"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Town Manager email:  </a:t>
            </a:r>
            <a:r>
              <a:rPr lang="en-US" sz="1200"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hlinkClick r:id="rId7"/>
              </a:rPr>
              <a:t>amarino@winthropma.gov</a:t>
            </a:r>
            <a:r>
              <a:rPr lang="en-US" sz="1200"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 </a:t>
            </a:r>
            <a:endParaRPr lang="en-US" sz="1200" dirty="0"/>
          </a:p>
          <a:p>
            <a:endParaRPr lang="en-US" b="1" dirty="0"/>
          </a:p>
          <a:p>
            <a:pPr marL="285750" indent="-285750">
              <a:buFont typeface="Wingdings" pitchFamily="2" charset="2"/>
              <a:buChar char="ü"/>
            </a:pPr>
            <a:r>
              <a:rPr lang="en-US" b="1" dirty="0"/>
              <a:t>Attend future monthly meetings </a:t>
            </a:r>
            <a:endParaRPr lang="en-US" dirty="0"/>
          </a:p>
          <a:p>
            <a:pPr marL="285750" indent="-285750">
              <a:buFont typeface="Wingdings" pitchFamily="2" charset="2"/>
              <a:buChar char="ü"/>
            </a:pPr>
            <a:endParaRPr lang="en-US" dirty="0"/>
          </a:p>
        </p:txBody>
      </p:sp>
      <p:sp>
        <p:nvSpPr>
          <p:cNvPr id="13" name="TextBox 12">
            <a:extLst>
              <a:ext uri="{FF2B5EF4-FFF2-40B4-BE49-F238E27FC236}">
                <a16:creationId xmlns:a16="http://schemas.microsoft.com/office/drawing/2014/main" id="{231117EC-1963-D755-7AC6-341A518D1642}"/>
              </a:ext>
            </a:extLst>
          </p:cNvPr>
          <p:cNvSpPr txBox="1"/>
          <p:nvPr/>
        </p:nvSpPr>
        <p:spPr>
          <a:xfrm>
            <a:off x="719472" y="2766778"/>
            <a:ext cx="3341444" cy="1631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marR="0" lvl="0" indent="-285750">
              <a:spcBef>
                <a:spcPts val="0"/>
              </a:spcBef>
              <a:spcAft>
                <a:spcPts val="0"/>
              </a:spcAft>
              <a:buFont typeface="Arial" panose="020B0604020202020204" pitchFamily="34" charset="0"/>
              <a:buChar char="•"/>
            </a:pPr>
            <a:r>
              <a:rPr lang="en-US" sz="1000"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Tuesday, March 11</a:t>
            </a:r>
            <a:r>
              <a:rPr lang="en-US" sz="1000" kern="100" baseline="300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th</a:t>
            </a:r>
            <a:r>
              <a:rPr lang="en-US" sz="1000"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 </a:t>
            </a:r>
          </a:p>
          <a:p>
            <a:pPr marL="285750" marR="0" lvl="0" indent="-285750">
              <a:spcBef>
                <a:spcPts val="0"/>
              </a:spcBef>
              <a:spcAft>
                <a:spcPts val="0"/>
              </a:spcAft>
              <a:buFont typeface="Arial" panose="020B0604020202020204" pitchFamily="34" charset="0"/>
              <a:buChar char="•"/>
            </a:pPr>
            <a:r>
              <a:rPr lang="en-US" sz="1000"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Tuesday, April 8</a:t>
            </a:r>
            <a:r>
              <a:rPr lang="en-US" sz="1000" kern="100" baseline="300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th</a:t>
            </a:r>
            <a:endParaRPr lang="en-US" sz="1000"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1000"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Tuesday, May 13</a:t>
            </a:r>
            <a:r>
              <a:rPr lang="en-US" sz="1000" kern="100" baseline="300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th</a:t>
            </a:r>
            <a:r>
              <a:rPr lang="en-US" sz="1000"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 </a:t>
            </a:r>
          </a:p>
          <a:p>
            <a:pPr marL="285750" marR="0" lvl="0" indent="-285750">
              <a:spcBef>
                <a:spcPts val="0"/>
              </a:spcBef>
              <a:spcAft>
                <a:spcPts val="0"/>
              </a:spcAft>
              <a:buFont typeface="Arial" panose="020B0604020202020204" pitchFamily="34" charset="0"/>
              <a:buChar char="•"/>
            </a:pPr>
            <a:r>
              <a:rPr lang="en-US" sz="1000"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Monday, June 2</a:t>
            </a:r>
            <a:r>
              <a:rPr lang="en-US" sz="1000" kern="100" baseline="300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nd</a:t>
            </a:r>
            <a:endParaRPr lang="en-US" sz="1000"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1000"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Monday, July 7</a:t>
            </a:r>
            <a:r>
              <a:rPr lang="en-US" sz="1000" kern="100" baseline="300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th</a:t>
            </a:r>
            <a:endParaRPr lang="en-US" sz="1000"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1000"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Monday, August 4</a:t>
            </a:r>
            <a:r>
              <a:rPr lang="en-US" sz="1000" kern="100" baseline="300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th</a:t>
            </a:r>
            <a:endParaRPr lang="en-US" sz="1000"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1000"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Tuesday, September 9</a:t>
            </a:r>
            <a:r>
              <a:rPr lang="en-US" sz="1000" kern="100" baseline="300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th</a:t>
            </a:r>
            <a:endParaRPr lang="en-US" sz="1000"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1000"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Monday, October 6</a:t>
            </a:r>
            <a:r>
              <a:rPr lang="en-US" sz="1000" kern="100" baseline="300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th</a:t>
            </a:r>
            <a:endParaRPr lang="en-US" sz="1000"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1000"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Monday, November 3</a:t>
            </a:r>
            <a:r>
              <a:rPr lang="en-US" sz="1000" kern="100" baseline="300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rd</a:t>
            </a:r>
            <a:endParaRPr lang="en-US" sz="1000"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1000"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Monday, December 1</a:t>
            </a:r>
            <a:r>
              <a:rPr lang="en-US" sz="1000" kern="100" baseline="300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st</a:t>
            </a:r>
            <a:r>
              <a:rPr lang="en-US" sz="1000"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4887538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CD41D-59C0-41B2-792F-1C762ADF01FF}"/>
            </a:ext>
          </a:extLst>
        </p:cNvPr>
        <p:cNvGrpSpPr/>
        <p:nvPr/>
      </p:nvGrpSpPr>
      <p:grpSpPr>
        <a:xfrm>
          <a:off x="0" y="0"/>
          <a:ext cx="0" cy="0"/>
          <a:chOff x="0" y="0"/>
          <a:chExt cx="0" cy="0"/>
        </a:xfrm>
      </p:grpSpPr>
      <p:sp>
        <p:nvSpPr>
          <p:cNvPr id="4" name="Google Shape;112;p27">
            <a:extLst>
              <a:ext uri="{FF2B5EF4-FFF2-40B4-BE49-F238E27FC236}">
                <a16:creationId xmlns:a16="http://schemas.microsoft.com/office/drawing/2014/main" id="{7325D0B3-08E7-9436-F092-D884D3104367}"/>
              </a:ext>
            </a:extLst>
          </p:cNvPr>
          <p:cNvSpPr txBox="1">
            <a:spLocks noGrp="1"/>
          </p:cNvSpPr>
          <p:nvPr>
            <p:ph type="title"/>
          </p:nvPr>
        </p:nvSpPr>
        <p:spPr>
          <a:xfrm>
            <a:off x="0" y="0"/>
            <a:ext cx="9144000" cy="490294"/>
          </a:xfrm>
          <a:prstGeom prst="rect">
            <a:avLst/>
          </a:prstGeom>
          <a:solidFill>
            <a:srgbClr val="1D3E81"/>
          </a:solidFill>
        </p:spPr>
        <p:txBody>
          <a:bodyPr/>
          <a:lstStyle>
            <a:lvl1pPr algn="ctr">
              <a:defRPr sz="2600">
                <a:solidFill>
                  <a:srgbClr val="FBFFFF"/>
                </a:solidFill>
                <a:latin typeface="Helvetica Neue"/>
                <a:ea typeface="Helvetica Neue"/>
                <a:cs typeface="Helvetica Neue"/>
                <a:sym typeface="Helvetica Neue"/>
              </a:defRPr>
            </a:lvl1pPr>
          </a:lstStyle>
          <a:p>
            <a:pPr algn="l"/>
            <a:r>
              <a:rPr lang="en-US" dirty="0">
                <a:latin typeface="Franklin Gothic Medium" panose="020B0603020102020204" pitchFamily="34" charset="0"/>
              </a:rPr>
              <a:t>CACC Charter / Mission Statement</a:t>
            </a:r>
            <a:endParaRPr dirty="0">
              <a:latin typeface="Franklin Gothic Medium" panose="020B0603020102020204" pitchFamily="34" charset="0"/>
            </a:endParaRPr>
          </a:p>
        </p:txBody>
      </p:sp>
      <p:pic>
        <p:nvPicPr>
          <p:cNvPr id="5" name="Picture 2" descr="Winthrop Massachusetts Homepage">
            <a:extLst>
              <a:ext uri="{FF2B5EF4-FFF2-40B4-BE49-F238E27FC236}">
                <a16:creationId xmlns:a16="http://schemas.microsoft.com/office/drawing/2014/main" id="{2DE2A37A-0E75-928C-7EAD-4509427D2E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6327" y="18968"/>
            <a:ext cx="1875097" cy="435244"/>
          </a:xfrm>
          <a:prstGeom prst="rect">
            <a:avLst/>
          </a:prstGeom>
          <a:solidFill>
            <a:schemeClr val="bg1"/>
          </a:solidFill>
        </p:spPr>
      </p:pic>
      <p:sp>
        <p:nvSpPr>
          <p:cNvPr id="7" name="TextBox 6">
            <a:extLst>
              <a:ext uri="{FF2B5EF4-FFF2-40B4-BE49-F238E27FC236}">
                <a16:creationId xmlns:a16="http://schemas.microsoft.com/office/drawing/2014/main" id="{964C8F5C-2F00-9CCA-84DE-EF90329E5B27}"/>
              </a:ext>
            </a:extLst>
          </p:cNvPr>
          <p:cNvSpPr txBox="1"/>
          <p:nvPr/>
        </p:nvSpPr>
        <p:spPr>
          <a:xfrm>
            <a:off x="169158" y="679924"/>
            <a:ext cx="8805684" cy="3970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r>
              <a:rPr lang="en-US" sz="900" dirty="0">
                <a:effectLst/>
                <a:latin typeface="Franklin Gothic Medium" panose="020B0603020102020204" pitchFamily="34" charset="0"/>
                <a:ea typeface="Times New Roman" panose="02020603050405020304" pitchFamily="18" charset="0"/>
              </a:rPr>
              <a:t>Recognizing the immediate need for the creation of a comprehensive, informed, actionable, and dynamic climate resiliency and mitigation strategy to “futureproof” our seaside community of Winthrop, the Citizens Advisory Commission on Climate aims to support the Town of Winthrop (“Town”) in accomplishing this task by serving as an advisory board to Town officials through education, awareness, and recommended courses of action with the following goals at the center of its mission: </a:t>
            </a:r>
            <a:r>
              <a:rPr lang="en-US" sz="900" dirty="0">
                <a:solidFill>
                  <a:srgbClr val="26282A"/>
                </a:solidFill>
                <a:effectLst/>
                <a:latin typeface="Franklin Gothic Medium" panose="020B0603020102020204" pitchFamily="34" charset="0"/>
                <a:ea typeface="Times New Roman" panose="02020603050405020304" pitchFamily="18" charset="0"/>
              </a:rPr>
              <a:t> </a:t>
            </a:r>
            <a:br>
              <a:rPr lang="en-US" sz="900" dirty="0">
                <a:solidFill>
                  <a:srgbClr val="26282A"/>
                </a:solidFill>
                <a:effectLst/>
                <a:latin typeface="Franklin Gothic Medium" panose="020B0603020102020204" pitchFamily="34" charset="0"/>
                <a:ea typeface="Times New Roman" panose="02020603050405020304" pitchFamily="18" charset="0"/>
              </a:rPr>
            </a:br>
            <a:endParaRPr lang="en-US" sz="900" dirty="0">
              <a:effectLst/>
              <a:latin typeface="Franklin Gothic Medium" panose="020B0603020102020204" pitchFamily="34" charset="0"/>
              <a:ea typeface="Times New Roman" panose="02020603050405020304" pitchFamily="18" charset="0"/>
            </a:endParaRPr>
          </a:p>
          <a:p>
            <a:pPr marL="342900" marR="0" lvl="0" indent="-342900">
              <a:spcBef>
                <a:spcPts val="0"/>
              </a:spcBef>
              <a:spcAft>
                <a:spcPts val="0"/>
              </a:spcAft>
              <a:buFont typeface="Helvetica" pitchFamily="2" charset="0"/>
              <a:buChar char="-"/>
            </a:pPr>
            <a:r>
              <a:rPr lang="en-US" sz="900" kern="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t>Baseline current climate-driven challenges for the Town, including frequent flooding, storm surge, sea level rise, etc., and the resulting financial and other implications for the Town and its residents</a:t>
            </a:r>
            <a:br>
              <a:rPr lang="en-US" sz="900" kern="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br>
            <a:endParaRPr lang="en-US" sz="900" kern="100" dirty="0">
              <a:effectLst/>
              <a:latin typeface="Franklin Gothic Medium" panose="020B06030201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Helvetica" pitchFamily="2" charset="0"/>
              <a:buChar char="-"/>
            </a:pPr>
            <a:r>
              <a:rPr lang="en-US" sz="900" kern="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t>Synthesize recently documented research studies regarding these challenges, and best practice recommendations on how to address them, including but not limited to:</a:t>
            </a:r>
            <a:endParaRPr lang="en-US" sz="900" kern="100" dirty="0">
              <a:effectLst/>
              <a:latin typeface="Franklin Gothic Medium" panose="020B0603020102020204" pitchFamily="34"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900" kern="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t> </a:t>
            </a:r>
            <a:endParaRPr lang="en-US" sz="900" kern="1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900" kern="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t>“ResilientMass Plan” – 2023 Massachusetts State Hazard Mitigation and Climate Adaptation Plan</a:t>
            </a:r>
            <a:br>
              <a:rPr lang="en-US" sz="900" kern="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br>
            <a:endParaRPr lang="en-US" sz="900" kern="1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900" kern="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t>The climate section of the 2021 "Win2030 Vision" Community Vision for Planning study </a:t>
            </a:r>
            <a:br>
              <a:rPr lang="en-US" sz="900" kern="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br>
            <a:endParaRPr lang="en-US" sz="900" kern="1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900" kern="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t>The 2017 "Resilient Winthrop - Designing Coastal Community Infrastructure for Climate Change" study that identified and prioritized critical vulnerable infrastructure issues and recommended mitigation and adaptation measures the town can take.</a:t>
            </a:r>
            <a:br>
              <a:rPr lang="en-US" sz="900" kern="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br>
            <a:endParaRPr lang="en-US" sz="900" kern="1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900" kern="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t>Plans established and actions taken by other municipalities in the greater Boston and other areas around the country and the world to integrate climate resiliency, mitigation into their bylaws, sustainable zoning and development laws, etc.</a:t>
            </a:r>
            <a:br>
              <a:rPr lang="en-US" sz="900" kern="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br>
            <a:endParaRPr lang="en-US" sz="900" kern="1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Helvetica" pitchFamily="2" charset="0"/>
              <a:buChar char="-"/>
            </a:pPr>
            <a:r>
              <a:rPr lang="en-US" sz="900" kern="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t>Synthesize existing Federal and State grants and other funding opportunities as well as agencies and other consultative bodies to support action on these best practice options, including but not limited to:</a:t>
            </a:r>
            <a:endParaRPr lang="en-US" sz="900" kern="100" dirty="0">
              <a:effectLst/>
              <a:latin typeface="Franklin Gothic Medium" panose="020B0603020102020204" pitchFamily="34"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900" kern="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t> </a:t>
            </a:r>
            <a:endParaRPr lang="en-US" sz="900" kern="1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900" kern="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t>Federal Inflation Reduction Act of 2022</a:t>
            </a:r>
            <a:endParaRPr lang="en-US" sz="900" kern="1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900" kern="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t>MA Coastal Zone Management (CZM) Grants</a:t>
            </a:r>
            <a:endParaRPr lang="en-US" sz="900" kern="1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900" kern="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t>MA Municipal Vulnerability Preparedness (MVP) Program and Department of Energy &amp; Environmental Affairs </a:t>
            </a:r>
            <a:br>
              <a:rPr lang="en-US" sz="900" kern="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br>
            <a:endParaRPr lang="en-US" sz="900" kern="1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Helvetica" pitchFamily="2" charset="0"/>
              <a:buChar char="-"/>
            </a:pPr>
            <a:r>
              <a:rPr lang="en-US" sz="900" kern="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t>Assist and inform the Town Manager, Town Planner and other such leaders in their efforts to work with federal, state and local agencies to secure current and future grants to support our efforts. </a:t>
            </a:r>
            <a:endParaRPr lang="en-US" sz="900" kern="100" dirty="0">
              <a:effectLst/>
              <a:latin typeface="Franklin Gothic Medium" panose="020B0603020102020204" pitchFamily="34" charset="0"/>
              <a:ea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84EBAD4B-DE2F-0331-0818-AA2D90D8A6DC}"/>
              </a:ext>
            </a:extLst>
          </p:cNvPr>
          <p:cNvSpPr>
            <a:spLocks noGrp="1"/>
          </p:cNvSpPr>
          <p:nvPr>
            <p:ph type="sldNum" sz="quarter" idx="2"/>
          </p:nvPr>
        </p:nvSpPr>
        <p:spPr>
          <a:xfrm>
            <a:off x="8848910" y="4839873"/>
            <a:ext cx="222514" cy="204096"/>
          </a:xfrm>
        </p:spPr>
        <p:txBody>
          <a:bodyPr>
            <a:normAutofit fontScale="92500" lnSpcReduction="10000"/>
          </a:bodyPr>
          <a:lstStyle/>
          <a:p>
            <a:fld id="{86CB4B4D-7CA3-9044-876B-883B54F8677D}" type="slidenum">
              <a:rPr lang="en-US" smtClean="0"/>
              <a:t>3</a:t>
            </a:fld>
            <a:endParaRPr lang="en-US" dirty="0"/>
          </a:p>
        </p:txBody>
      </p:sp>
    </p:spTree>
    <p:extLst>
      <p:ext uri="{BB962C8B-B14F-4D97-AF65-F5344CB8AC3E}">
        <p14:creationId xmlns:p14="http://schemas.microsoft.com/office/powerpoint/2010/main" val="25163543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1AD4A-36A7-7532-8307-42E2C9897F25}"/>
            </a:ext>
          </a:extLst>
        </p:cNvPr>
        <p:cNvGrpSpPr/>
        <p:nvPr/>
      </p:nvGrpSpPr>
      <p:grpSpPr>
        <a:xfrm>
          <a:off x="0" y="0"/>
          <a:ext cx="0" cy="0"/>
          <a:chOff x="0" y="0"/>
          <a:chExt cx="0" cy="0"/>
        </a:xfrm>
      </p:grpSpPr>
      <p:sp>
        <p:nvSpPr>
          <p:cNvPr id="4" name="Google Shape;112;p27">
            <a:extLst>
              <a:ext uri="{FF2B5EF4-FFF2-40B4-BE49-F238E27FC236}">
                <a16:creationId xmlns:a16="http://schemas.microsoft.com/office/drawing/2014/main" id="{9AE32929-397D-9F6B-8112-327E1A7356ED}"/>
              </a:ext>
            </a:extLst>
          </p:cNvPr>
          <p:cNvSpPr txBox="1">
            <a:spLocks noGrp="1"/>
          </p:cNvSpPr>
          <p:nvPr>
            <p:ph type="title"/>
          </p:nvPr>
        </p:nvSpPr>
        <p:spPr>
          <a:xfrm>
            <a:off x="0" y="0"/>
            <a:ext cx="9144000" cy="490294"/>
          </a:xfrm>
          <a:prstGeom prst="rect">
            <a:avLst/>
          </a:prstGeom>
          <a:solidFill>
            <a:srgbClr val="1D3E81"/>
          </a:solidFill>
        </p:spPr>
        <p:txBody>
          <a:bodyPr>
            <a:normAutofit/>
          </a:bodyPr>
          <a:lstStyle>
            <a:lvl1pPr algn="ctr">
              <a:defRPr sz="2600">
                <a:solidFill>
                  <a:srgbClr val="FBFFFF"/>
                </a:solidFill>
                <a:latin typeface="Helvetica Neue"/>
                <a:ea typeface="Helvetica Neue"/>
                <a:cs typeface="Helvetica Neue"/>
                <a:sym typeface="Helvetica Neue"/>
              </a:defRPr>
            </a:lvl1pPr>
          </a:lstStyle>
          <a:p>
            <a:pPr algn="l"/>
            <a:r>
              <a:rPr lang="en-US" sz="2400" dirty="0">
                <a:latin typeface="Franklin Gothic Medium" panose="020B0603020102020204" pitchFamily="34" charset="0"/>
              </a:rPr>
              <a:t>CACC Commissioners &amp; 2025 Meeting Schedule</a:t>
            </a:r>
            <a:endParaRPr sz="2400" dirty="0">
              <a:latin typeface="Franklin Gothic Medium" panose="020B0603020102020204" pitchFamily="34" charset="0"/>
            </a:endParaRPr>
          </a:p>
        </p:txBody>
      </p:sp>
      <p:pic>
        <p:nvPicPr>
          <p:cNvPr id="5" name="Picture 2" descr="Winthrop Massachusetts Homepage">
            <a:extLst>
              <a:ext uri="{FF2B5EF4-FFF2-40B4-BE49-F238E27FC236}">
                <a16:creationId xmlns:a16="http://schemas.microsoft.com/office/drawing/2014/main" id="{570305BD-E0A1-A04E-DBBA-6E7C937793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6327" y="18968"/>
            <a:ext cx="1875097" cy="435244"/>
          </a:xfrm>
          <a:prstGeom prst="rect">
            <a:avLst/>
          </a:prstGeom>
          <a:solidFill>
            <a:schemeClr val="bg1"/>
          </a:solidFill>
        </p:spPr>
      </p:pic>
      <p:sp>
        <p:nvSpPr>
          <p:cNvPr id="6" name="TextBox 5">
            <a:extLst>
              <a:ext uri="{FF2B5EF4-FFF2-40B4-BE49-F238E27FC236}">
                <a16:creationId xmlns:a16="http://schemas.microsoft.com/office/drawing/2014/main" id="{4DCA1615-CD8D-67A9-D166-B88141F98679}"/>
              </a:ext>
            </a:extLst>
          </p:cNvPr>
          <p:cNvSpPr txBox="1"/>
          <p:nvPr/>
        </p:nvSpPr>
        <p:spPr>
          <a:xfrm>
            <a:off x="397764" y="1448365"/>
            <a:ext cx="4776120" cy="33239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marR="0" lvl="0" indent="-285750">
              <a:spcBef>
                <a:spcPts val="0"/>
              </a:spcBef>
              <a:spcAft>
                <a:spcPts val="0"/>
              </a:spcAft>
              <a:buFont typeface="Arial" panose="020B0604020202020204" pitchFamily="34" charset="0"/>
              <a:buChar char="•"/>
            </a:pPr>
            <a:r>
              <a:rPr lang="en-US" sz="1400" kern="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t>Norm Hyett, Co-Chair</a:t>
            </a:r>
          </a:p>
          <a:p>
            <a:pPr marL="285750" marR="0" lvl="0" indent="-285750">
              <a:spcBef>
                <a:spcPts val="0"/>
              </a:spcBef>
              <a:spcAft>
                <a:spcPts val="0"/>
              </a:spcAft>
              <a:buFont typeface="Arial" panose="020B0604020202020204" pitchFamily="34" charset="0"/>
              <a:buChar char="•"/>
            </a:pPr>
            <a:r>
              <a:rPr lang="en-US"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Ana Tavares Leary, Co-Chair</a:t>
            </a:r>
          </a:p>
          <a:p>
            <a:pPr marL="285750" marR="0" lvl="0" indent="-285750">
              <a:spcBef>
                <a:spcPts val="0"/>
              </a:spcBef>
              <a:spcAft>
                <a:spcPts val="0"/>
              </a:spcAft>
              <a:buFont typeface="Arial" panose="020B0604020202020204" pitchFamily="34" charset="0"/>
              <a:buChar char="•"/>
            </a:pPr>
            <a:r>
              <a:rPr lang="en-US"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Celeste Ribeiro Hewitt, Secretary</a:t>
            </a:r>
          </a:p>
          <a:p>
            <a:pPr marL="285750" marR="0" lvl="0" indent="-285750">
              <a:spcBef>
                <a:spcPts val="0"/>
              </a:spcBef>
              <a:spcAft>
                <a:spcPts val="0"/>
              </a:spcAft>
              <a:buFont typeface="Arial" panose="020B0604020202020204" pitchFamily="34" charset="0"/>
              <a:buChar char="•"/>
            </a:pPr>
            <a:r>
              <a:rPr lang="en-US" sz="1400" kern="10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t>Kim Dimes, Conservation </a:t>
            </a:r>
            <a:r>
              <a:rPr lang="en-US"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Commission Chair</a:t>
            </a:r>
          </a:p>
          <a:p>
            <a:pPr marL="285750" marR="0" lvl="0" indent="-285750">
              <a:spcBef>
                <a:spcPts val="0"/>
              </a:spcBef>
              <a:spcAft>
                <a:spcPts val="0"/>
              </a:spcAft>
              <a:buFont typeface="Arial" panose="020B0604020202020204" pitchFamily="34" charset="0"/>
              <a:buChar char="•"/>
            </a:pPr>
            <a:r>
              <a:rPr lang="en-US"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John DaRos, Town Councilor Precinct 6</a:t>
            </a:r>
          </a:p>
          <a:p>
            <a:pPr marL="285750" marR="0" lvl="0" indent="-285750">
              <a:spcBef>
                <a:spcPts val="0"/>
              </a:spcBef>
              <a:spcAft>
                <a:spcPts val="0"/>
              </a:spcAft>
              <a:buFont typeface="Arial" panose="020B0604020202020204" pitchFamily="34" charset="0"/>
              <a:buChar char="•"/>
            </a:pPr>
            <a:r>
              <a:rPr lang="en-US" sz="1400" kern="10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t>Pat </a:t>
            </a:r>
            <a:r>
              <a:rPr lang="en-US"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Costigan, Town Councilor Precinct 1</a:t>
            </a:r>
          </a:p>
          <a:p>
            <a:pPr marL="285750" marR="0" lvl="0" indent="-285750">
              <a:spcBef>
                <a:spcPts val="0"/>
              </a:spcBef>
              <a:spcAft>
                <a:spcPts val="0"/>
              </a:spcAft>
              <a:buFont typeface="Arial" panose="020B0604020202020204" pitchFamily="34" charset="0"/>
              <a:buChar char="•"/>
            </a:pPr>
            <a:r>
              <a:rPr lang="en-US" sz="1400" kern="10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t>Tony Marino, Town Manager</a:t>
            </a:r>
          </a:p>
          <a:p>
            <a:pPr marL="285750" marR="0" lvl="0" indent="-285750">
              <a:spcBef>
                <a:spcPts val="0"/>
              </a:spcBef>
              <a:spcAft>
                <a:spcPts val="0"/>
              </a:spcAft>
              <a:buFont typeface="Arial" panose="020B0604020202020204" pitchFamily="34" charset="0"/>
              <a:buChar char="•"/>
            </a:pPr>
            <a:r>
              <a:rPr lang="en-US"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Tom Derdarian, Town Manager Designee, Tree Warden</a:t>
            </a:r>
          </a:p>
          <a:p>
            <a:pPr marL="285750" marR="0" lvl="0" indent="-285750">
              <a:spcBef>
                <a:spcPts val="0"/>
              </a:spcBef>
              <a:spcAft>
                <a:spcPts val="0"/>
              </a:spcAft>
              <a:buFont typeface="Arial" panose="020B0604020202020204" pitchFamily="34" charset="0"/>
              <a:buChar char="•"/>
            </a:pPr>
            <a:endParaRPr lang="en-US" sz="1400" kern="10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endParaRPr>
          </a:p>
          <a:p>
            <a:pPr marR="0" lvl="0">
              <a:spcBef>
                <a:spcPts val="0"/>
              </a:spcBef>
              <a:spcAft>
                <a:spcPts val="0"/>
              </a:spcAft>
            </a:pPr>
            <a:r>
              <a:rPr lang="en-US"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Commission email:  </a:t>
            </a:r>
            <a:r>
              <a:rPr lang="en-US"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hlinkClick r:id="rId4"/>
              </a:rPr>
              <a:t>CACClimate@winthropma.gov</a:t>
            </a:r>
            <a:r>
              <a:rPr lang="en-US"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 </a:t>
            </a:r>
          </a:p>
          <a:p>
            <a:pPr marR="0" lvl="0">
              <a:spcBef>
                <a:spcPts val="0"/>
              </a:spcBef>
              <a:spcAft>
                <a:spcPts val="0"/>
              </a:spcAft>
            </a:pPr>
            <a:endParaRPr lang="en-US" sz="1400" kern="10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endParaRPr>
          </a:p>
          <a:p>
            <a:r>
              <a:rPr lang="en-US"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Commission Website:  </a:t>
            </a:r>
            <a:r>
              <a:rPr lang="en-US" dirty="0">
                <a:solidFill>
                  <a:srgbClr val="000000"/>
                </a:solidFill>
                <a:effectLst/>
                <a:latin typeface="Franklin Gothic Medium" panose="020B0603020102020204" pitchFamily="34" charset="0"/>
                <a:hlinkClick r:id="rId5"/>
              </a:rPr>
              <a:t>https://www.winthropma.gov/630/Citizens-Advisory-Commission-on-Climate</a:t>
            </a:r>
            <a:r>
              <a:rPr lang="en-US" dirty="0">
                <a:solidFill>
                  <a:srgbClr val="000000"/>
                </a:solidFill>
                <a:effectLst/>
                <a:latin typeface="Franklin Gothic Medium" panose="020B0603020102020204" pitchFamily="34" charset="0"/>
              </a:rPr>
              <a:t> </a:t>
            </a:r>
          </a:p>
          <a:p>
            <a:pPr marR="0" lvl="0">
              <a:spcBef>
                <a:spcPts val="0"/>
              </a:spcBef>
              <a:spcAft>
                <a:spcPts val="0"/>
              </a:spcAft>
            </a:pPr>
            <a:endParaRPr lang="en-US" sz="1400" kern="100" dirty="0">
              <a:effectLst/>
              <a:latin typeface="Franklin Gothic Medium" panose="020B060302010202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68DE877-11F7-2834-67FF-A31F70C4A4A4}"/>
              </a:ext>
            </a:extLst>
          </p:cNvPr>
          <p:cNvSpPr txBox="1"/>
          <p:nvPr/>
        </p:nvSpPr>
        <p:spPr>
          <a:xfrm>
            <a:off x="397764" y="815441"/>
            <a:ext cx="4649724" cy="307777"/>
          </a:xfrm>
          <a:prstGeom prst="rect">
            <a:avLst/>
          </a:prstGeom>
          <a:no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wrap="square">
            <a:spAutoFit/>
          </a:bodyPr>
          <a:lstStyle/>
          <a:p>
            <a:pPr marR="0" lvl="0" algn="ctr">
              <a:spcBef>
                <a:spcPts val="0"/>
              </a:spcBef>
              <a:spcAft>
                <a:spcPts val="0"/>
              </a:spcAft>
            </a:pPr>
            <a:r>
              <a:rPr lang="en-US" sz="1400" kern="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t>Commissioners</a:t>
            </a:r>
          </a:p>
        </p:txBody>
      </p:sp>
      <p:sp>
        <p:nvSpPr>
          <p:cNvPr id="10" name="TextBox 9">
            <a:extLst>
              <a:ext uri="{FF2B5EF4-FFF2-40B4-BE49-F238E27FC236}">
                <a16:creationId xmlns:a16="http://schemas.microsoft.com/office/drawing/2014/main" id="{908FDB16-2AEF-DE57-E495-F55EE5714328}"/>
              </a:ext>
            </a:extLst>
          </p:cNvPr>
          <p:cNvSpPr txBox="1"/>
          <p:nvPr/>
        </p:nvSpPr>
        <p:spPr>
          <a:xfrm>
            <a:off x="5439297" y="811724"/>
            <a:ext cx="3494967" cy="307777"/>
          </a:xfrm>
          <a:prstGeom prst="rect">
            <a:avLst/>
          </a:prstGeom>
          <a:no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wrap="square">
            <a:spAutoFit/>
          </a:bodyPr>
          <a:lstStyle/>
          <a:p>
            <a:pPr marR="0" lvl="0" algn="ctr">
              <a:spcBef>
                <a:spcPts val="0"/>
              </a:spcBef>
              <a:spcAft>
                <a:spcPts val="0"/>
              </a:spcAft>
            </a:pPr>
            <a:r>
              <a:rPr lang="en-US" sz="1400" kern="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t>2025 Meeting Schedule</a:t>
            </a:r>
          </a:p>
        </p:txBody>
      </p:sp>
      <p:sp>
        <p:nvSpPr>
          <p:cNvPr id="2" name="TextBox 1">
            <a:extLst>
              <a:ext uri="{FF2B5EF4-FFF2-40B4-BE49-F238E27FC236}">
                <a16:creationId xmlns:a16="http://schemas.microsoft.com/office/drawing/2014/main" id="{4B078A86-0004-91DA-19B4-B73297EB150D}"/>
              </a:ext>
            </a:extLst>
          </p:cNvPr>
          <p:cNvSpPr txBox="1"/>
          <p:nvPr/>
        </p:nvSpPr>
        <p:spPr>
          <a:xfrm>
            <a:off x="5528236" y="1356062"/>
            <a:ext cx="3341444" cy="32778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marR="0" lvl="0" indent="-285750">
              <a:spcBef>
                <a:spcPts val="0"/>
              </a:spcBef>
              <a:spcAft>
                <a:spcPts val="0"/>
              </a:spcAft>
              <a:buFont typeface="Arial" panose="020B0604020202020204" pitchFamily="34" charset="0"/>
              <a:buChar char="•"/>
            </a:pPr>
            <a:r>
              <a:rPr lang="en-US"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Monday, January 13</a:t>
            </a:r>
            <a:r>
              <a:rPr lang="en-US" baseline="300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th</a:t>
            </a:r>
            <a:endParaRPr lang="en-US"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Tuesday, February 4</a:t>
            </a:r>
            <a:r>
              <a:rPr lang="en-US" kern="100" baseline="300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th</a:t>
            </a:r>
            <a:r>
              <a:rPr lang="en-US"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 </a:t>
            </a:r>
          </a:p>
          <a:p>
            <a:pPr marL="285750" marR="0" lvl="0" indent="-285750">
              <a:spcBef>
                <a:spcPts val="0"/>
              </a:spcBef>
              <a:spcAft>
                <a:spcPts val="0"/>
              </a:spcAft>
              <a:buFont typeface="Arial" panose="020B0604020202020204" pitchFamily="34" charset="0"/>
              <a:buChar char="•"/>
            </a:pPr>
            <a:r>
              <a:rPr lang="en-US"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Tuesday, March 11</a:t>
            </a:r>
            <a:r>
              <a:rPr lang="en-US" kern="100" baseline="300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th</a:t>
            </a:r>
            <a:r>
              <a:rPr lang="en-US"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 </a:t>
            </a:r>
          </a:p>
          <a:p>
            <a:pPr marL="285750" marR="0" lvl="0" indent="-285750">
              <a:spcBef>
                <a:spcPts val="0"/>
              </a:spcBef>
              <a:spcAft>
                <a:spcPts val="0"/>
              </a:spcAft>
              <a:buFont typeface="Arial" panose="020B0604020202020204" pitchFamily="34" charset="0"/>
              <a:buChar char="•"/>
            </a:pPr>
            <a:r>
              <a:rPr lang="en-US"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Tuesday, April 8</a:t>
            </a:r>
            <a:r>
              <a:rPr lang="en-US" kern="100" baseline="300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th</a:t>
            </a:r>
            <a:endParaRPr lang="en-US"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Tuesday, May 13</a:t>
            </a:r>
            <a:r>
              <a:rPr lang="en-US" kern="100" baseline="300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th</a:t>
            </a:r>
            <a:r>
              <a:rPr lang="en-US"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 </a:t>
            </a:r>
          </a:p>
          <a:p>
            <a:pPr marL="285750" marR="0" lvl="0" indent="-285750">
              <a:spcBef>
                <a:spcPts val="0"/>
              </a:spcBef>
              <a:spcAft>
                <a:spcPts val="0"/>
              </a:spcAft>
              <a:buFont typeface="Arial" panose="020B0604020202020204" pitchFamily="34" charset="0"/>
              <a:buChar char="•"/>
            </a:pPr>
            <a:r>
              <a:rPr lang="en-US"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Monday, June 2</a:t>
            </a:r>
            <a:r>
              <a:rPr lang="en-US" kern="100" baseline="300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nd</a:t>
            </a:r>
            <a:endParaRPr lang="en-US"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Monday, July 7</a:t>
            </a:r>
            <a:r>
              <a:rPr lang="en-US" kern="100" baseline="300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th</a:t>
            </a:r>
            <a:endParaRPr lang="en-US"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Monday, August 4</a:t>
            </a:r>
            <a:r>
              <a:rPr lang="en-US" kern="100" baseline="300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th</a:t>
            </a:r>
            <a:endParaRPr lang="en-US"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Tuesday, September 9</a:t>
            </a:r>
            <a:r>
              <a:rPr lang="en-US" kern="100" baseline="300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th</a:t>
            </a:r>
            <a:endParaRPr lang="en-US"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Monday, October 6</a:t>
            </a:r>
            <a:r>
              <a:rPr lang="en-US" kern="100" baseline="300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th</a:t>
            </a:r>
            <a:endParaRPr lang="en-US"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Monday, November 3</a:t>
            </a:r>
            <a:r>
              <a:rPr lang="en-US" kern="100" baseline="300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rd</a:t>
            </a:r>
            <a:endParaRPr lang="en-US"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Monday, December 1</a:t>
            </a:r>
            <a:r>
              <a:rPr lang="en-US" kern="100" baseline="300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st</a:t>
            </a:r>
            <a:r>
              <a:rPr lang="en-US"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 </a:t>
            </a:r>
          </a:p>
          <a:p>
            <a:pPr marL="285750" marR="0" lvl="0" indent="-285750">
              <a:spcBef>
                <a:spcPts val="0"/>
              </a:spcBef>
              <a:spcAft>
                <a:spcPts val="0"/>
              </a:spcAft>
              <a:buFont typeface="Arial" panose="020B0604020202020204" pitchFamily="34" charset="0"/>
              <a:buChar char="•"/>
            </a:pPr>
            <a:endParaRPr lang="en-US"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endParaRPr>
          </a:p>
          <a:p>
            <a:pPr marR="0" lvl="0">
              <a:spcBef>
                <a:spcPts val="0"/>
              </a:spcBef>
              <a:spcAft>
                <a:spcPts val="0"/>
              </a:spcAft>
            </a:pPr>
            <a:r>
              <a:rPr lang="en-US" sz="1100" kern="1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 Inaugural CACC Meeting:  August 12, 2024</a:t>
            </a:r>
          </a:p>
          <a:p>
            <a:pPr marL="285750" marR="0" lvl="0" indent="-285750">
              <a:spcBef>
                <a:spcPts val="0"/>
              </a:spcBef>
              <a:spcAft>
                <a:spcPts val="0"/>
              </a:spcAft>
              <a:buFont typeface="Arial" panose="020B0604020202020204" pitchFamily="34" charset="0"/>
              <a:buChar char="•"/>
            </a:pPr>
            <a:endParaRPr lang="en-US" sz="1400" kern="10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17760D56-63FC-524D-14A8-722F6282D5BA}"/>
              </a:ext>
            </a:extLst>
          </p:cNvPr>
          <p:cNvSpPr>
            <a:spLocks noGrp="1"/>
          </p:cNvSpPr>
          <p:nvPr>
            <p:ph type="sldNum" sz="quarter" idx="2"/>
          </p:nvPr>
        </p:nvSpPr>
        <p:spPr>
          <a:xfrm>
            <a:off x="8711750" y="4772352"/>
            <a:ext cx="222514" cy="204096"/>
          </a:xfrm>
        </p:spPr>
        <p:txBody>
          <a:bodyPr>
            <a:normAutofit fontScale="92500" lnSpcReduction="10000"/>
          </a:bodyPr>
          <a:lstStyle/>
          <a:p>
            <a:fld id="{86CB4B4D-7CA3-9044-876B-883B54F8677D}" type="slidenum">
              <a:rPr lang="en-US" smtClean="0"/>
              <a:t>4</a:t>
            </a:fld>
            <a:endParaRPr lang="en-US" dirty="0"/>
          </a:p>
        </p:txBody>
      </p:sp>
    </p:spTree>
    <p:extLst>
      <p:ext uri="{BB962C8B-B14F-4D97-AF65-F5344CB8AC3E}">
        <p14:creationId xmlns:p14="http://schemas.microsoft.com/office/powerpoint/2010/main" val="315841476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2F013-C17E-26D4-D592-58604C4DA88E}"/>
            </a:ext>
          </a:extLst>
        </p:cNvPr>
        <p:cNvGrpSpPr/>
        <p:nvPr/>
      </p:nvGrpSpPr>
      <p:grpSpPr>
        <a:xfrm>
          <a:off x="0" y="0"/>
          <a:ext cx="0" cy="0"/>
          <a:chOff x="0" y="0"/>
          <a:chExt cx="0" cy="0"/>
        </a:xfrm>
      </p:grpSpPr>
      <p:sp>
        <p:nvSpPr>
          <p:cNvPr id="4" name="Google Shape;112;p27">
            <a:extLst>
              <a:ext uri="{FF2B5EF4-FFF2-40B4-BE49-F238E27FC236}">
                <a16:creationId xmlns:a16="http://schemas.microsoft.com/office/drawing/2014/main" id="{6B84B15D-1582-F1B9-BAA1-1C81D69332ED}"/>
              </a:ext>
            </a:extLst>
          </p:cNvPr>
          <p:cNvSpPr txBox="1">
            <a:spLocks noGrp="1"/>
          </p:cNvSpPr>
          <p:nvPr>
            <p:ph type="title"/>
          </p:nvPr>
        </p:nvSpPr>
        <p:spPr>
          <a:xfrm>
            <a:off x="0" y="0"/>
            <a:ext cx="9144000" cy="490294"/>
          </a:xfrm>
          <a:prstGeom prst="rect">
            <a:avLst/>
          </a:prstGeom>
          <a:solidFill>
            <a:srgbClr val="1D3E81"/>
          </a:solidFill>
        </p:spPr>
        <p:txBody>
          <a:bodyPr>
            <a:normAutofit/>
          </a:bodyPr>
          <a:lstStyle>
            <a:lvl1pPr algn="ctr">
              <a:defRPr sz="2600">
                <a:solidFill>
                  <a:srgbClr val="FBFFFF"/>
                </a:solidFill>
                <a:latin typeface="Helvetica Neue"/>
                <a:ea typeface="Helvetica Neue"/>
                <a:cs typeface="Helvetica Neue"/>
                <a:sym typeface="Helvetica Neue"/>
              </a:defRPr>
            </a:lvl1pPr>
          </a:lstStyle>
          <a:p>
            <a:pPr algn="l"/>
            <a:r>
              <a:rPr lang="en-US" sz="2400" dirty="0"/>
              <a:t>How Climate Change Affects Winthrop Residents</a:t>
            </a:r>
            <a:endParaRPr sz="2400" dirty="0"/>
          </a:p>
        </p:txBody>
      </p:sp>
      <p:pic>
        <p:nvPicPr>
          <p:cNvPr id="5" name="Picture 2" descr="Winthrop Massachusetts Homepage">
            <a:extLst>
              <a:ext uri="{FF2B5EF4-FFF2-40B4-BE49-F238E27FC236}">
                <a16:creationId xmlns:a16="http://schemas.microsoft.com/office/drawing/2014/main" id="{4D55BD10-9365-23B3-2927-568B14E2AF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6327" y="18968"/>
            <a:ext cx="1875097" cy="435244"/>
          </a:xfrm>
          <a:prstGeom prst="rect">
            <a:avLst/>
          </a:prstGeom>
          <a:solidFill>
            <a:schemeClr val="bg1"/>
          </a:solidFill>
        </p:spPr>
      </p:pic>
      <p:sp>
        <p:nvSpPr>
          <p:cNvPr id="3" name="Slide Number Placeholder 2">
            <a:extLst>
              <a:ext uri="{FF2B5EF4-FFF2-40B4-BE49-F238E27FC236}">
                <a16:creationId xmlns:a16="http://schemas.microsoft.com/office/drawing/2014/main" id="{067D50DE-C003-9DF0-1497-6ED0341D3460}"/>
              </a:ext>
            </a:extLst>
          </p:cNvPr>
          <p:cNvSpPr>
            <a:spLocks noGrp="1"/>
          </p:cNvSpPr>
          <p:nvPr>
            <p:ph type="sldNum" sz="quarter" idx="2"/>
          </p:nvPr>
        </p:nvSpPr>
        <p:spPr>
          <a:xfrm>
            <a:off x="8707618" y="4821019"/>
            <a:ext cx="222514" cy="204096"/>
          </a:xfrm>
        </p:spPr>
        <p:txBody>
          <a:bodyPr>
            <a:normAutofit fontScale="92500" lnSpcReduction="10000"/>
          </a:bodyPr>
          <a:lstStyle/>
          <a:p>
            <a:fld id="{86CB4B4D-7CA3-9044-876B-883B54F8677D}" type="slidenum">
              <a:rPr lang="en-US" smtClean="0"/>
              <a:t>5</a:t>
            </a:fld>
            <a:endParaRPr lang="en-US" dirty="0"/>
          </a:p>
        </p:txBody>
      </p:sp>
      <p:pic>
        <p:nvPicPr>
          <p:cNvPr id="6" name="Picture 5" descr="A map of a city&#10;&#10;Description automatically generated">
            <a:extLst>
              <a:ext uri="{FF2B5EF4-FFF2-40B4-BE49-F238E27FC236}">
                <a16:creationId xmlns:a16="http://schemas.microsoft.com/office/drawing/2014/main" id="{66781CD6-D2A1-3290-010C-00860EA2C8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868" y="2049239"/>
            <a:ext cx="4641850" cy="2873828"/>
          </a:xfrm>
          <a:prstGeom prst="rect">
            <a:avLst/>
          </a:prstGeom>
        </p:spPr>
      </p:pic>
      <p:pic>
        <p:nvPicPr>
          <p:cNvPr id="8" name="Picture 7" descr="A map of the city&#10;&#10;Description automatically generated">
            <a:extLst>
              <a:ext uri="{FF2B5EF4-FFF2-40B4-BE49-F238E27FC236}">
                <a16:creationId xmlns:a16="http://schemas.microsoft.com/office/drawing/2014/main" id="{DE0472BE-D8CE-8471-5413-70BA272BF2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2628" y="581363"/>
            <a:ext cx="3504990" cy="2112278"/>
          </a:xfrm>
          <a:prstGeom prst="rect">
            <a:avLst/>
          </a:prstGeom>
        </p:spPr>
      </p:pic>
      <p:pic>
        <p:nvPicPr>
          <p:cNvPr id="12" name="Picture 11" descr="A map of a city&#10;&#10;Description automatically generated">
            <a:extLst>
              <a:ext uri="{FF2B5EF4-FFF2-40B4-BE49-F238E27FC236}">
                <a16:creationId xmlns:a16="http://schemas.microsoft.com/office/drawing/2014/main" id="{AA7337AA-937C-1FB8-C2CF-7AF0D53D02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0211" y="2809332"/>
            <a:ext cx="3507407" cy="2113735"/>
          </a:xfrm>
          <a:prstGeom prst="rect">
            <a:avLst/>
          </a:prstGeom>
        </p:spPr>
      </p:pic>
      <p:sp>
        <p:nvSpPr>
          <p:cNvPr id="14" name="TextBox 13">
            <a:extLst>
              <a:ext uri="{FF2B5EF4-FFF2-40B4-BE49-F238E27FC236}">
                <a16:creationId xmlns:a16="http://schemas.microsoft.com/office/drawing/2014/main" id="{91FA606A-5243-AC98-2817-DE692A9951A4}"/>
              </a:ext>
            </a:extLst>
          </p:cNvPr>
          <p:cNvSpPr txBox="1"/>
          <p:nvPr/>
        </p:nvSpPr>
        <p:spPr>
          <a:xfrm>
            <a:off x="404078" y="715768"/>
            <a:ext cx="4451640" cy="1107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100" b="1" kern="0" dirty="0">
                <a:solidFill>
                  <a:srgbClr val="26282A"/>
                </a:solidFill>
                <a:effectLst/>
                <a:ea typeface="Times New Roman" panose="02020603050405020304" pitchFamily="18" charset="0"/>
                <a:cs typeface="Times New Roman" panose="02020603050405020304" pitchFamily="18" charset="0"/>
              </a:rPr>
              <a:t>Winthrop’s FEMA Floodplain Map zoning were updated in spring 2024 </a:t>
            </a:r>
            <a:r>
              <a:rPr lang="en-US" sz="1100" kern="0" dirty="0">
                <a:solidFill>
                  <a:srgbClr val="26282A"/>
                </a:solidFill>
                <a:effectLst/>
                <a:ea typeface="Times New Roman" panose="02020603050405020304" pitchFamily="18" charset="0"/>
                <a:cs typeface="Times New Roman" panose="02020603050405020304" pitchFamily="18" charset="0"/>
              </a:rPr>
              <a:t>under the mandate of FEMA and its flood insurance program (non-compliance = town would not qualify for federal flood insurance).  </a:t>
            </a:r>
            <a:br>
              <a:rPr lang="en-US" sz="1100" b="1" kern="0" dirty="0">
                <a:solidFill>
                  <a:srgbClr val="26282A"/>
                </a:solidFill>
                <a:effectLst/>
                <a:ea typeface="Times New Roman" panose="02020603050405020304" pitchFamily="18" charset="0"/>
                <a:cs typeface="Times New Roman" panose="02020603050405020304" pitchFamily="18" charset="0"/>
              </a:rPr>
            </a:br>
            <a:endParaRPr lang="en-US" sz="1100" b="1" kern="0" dirty="0">
              <a:solidFill>
                <a:srgbClr val="26282A"/>
              </a:solidFill>
              <a:effectLst/>
              <a:ea typeface="Times New Roman" panose="02020603050405020304" pitchFamily="18" charset="0"/>
              <a:cs typeface="Times New Roman" panose="02020603050405020304" pitchFamily="18" charset="0"/>
            </a:endParaRPr>
          </a:p>
          <a:p>
            <a:r>
              <a:rPr lang="en-US" sz="1100" dirty="0">
                <a:latin typeface="FranklinGothic"/>
              </a:rPr>
              <a:t>As of that time, 2,902 homes in Winthrop were located on a flood plain.</a:t>
            </a:r>
            <a:endParaRPr lang="en-US" sz="1100" dirty="0">
              <a:effectLst/>
            </a:endParaRPr>
          </a:p>
        </p:txBody>
      </p:sp>
    </p:spTree>
    <p:extLst>
      <p:ext uri="{BB962C8B-B14F-4D97-AF65-F5344CB8AC3E}">
        <p14:creationId xmlns:p14="http://schemas.microsoft.com/office/powerpoint/2010/main" val="276726598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77012-8058-6172-B827-3A7F60076A2E}"/>
            </a:ext>
          </a:extLst>
        </p:cNvPr>
        <p:cNvGrpSpPr/>
        <p:nvPr/>
      </p:nvGrpSpPr>
      <p:grpSpPr>
        <a:xfrm>
          <a:off x="0" y="0"/>
          <a:ext cx="0" cy="0"/>
          <a:chOff x="0" y="0"/>
          <a:chExt cx="0" cy="0"/>
        </a:xfrm>
      </p:grpSpPr>
      <p:sp>
        <p:nvSpPr>
          <p:cNvPr id="4" name="Google Shape;112;p27">
            <a:extLst>
              <a:ext uri="{FF2B5EF4-FFF2-40B4-BE49-F238E27FC236}">
                <a16:creationId xmlns:a16="http://schemas.microsoft.com/office/drawing/2014/main" id="{B3FE8415-8C49-0A06-7866-9BC767098D29}"/>
              </a:ext>
            </a:extLst>
          </p:cNvPr>
          <p:cNvSpPr txBox="1">
            <a:spLocks noGrp="1"/>
          </p:cNvSpPr>
          <p:nvPr>
            <p:ph type="title"/>
          </p:nvPr>
        </p:nvSpPr>
        <p:spPr>
          <a:xfrm>
            <a:off x="0" y="0"/>
            <a:ext cx="9144000" cy="490294"/>
          </a:xfrm>
          <a:prstGeom prst="rect">
            <a:avLst/>
          </a:prstGeom>
          <a:solidFill>
            <a:srgbClr val="1D3E81"/>
          </a:solidFill>
        </p:spPr>
        <p:txBody>
          <a:bodyPr>
            <a:normAutofit/>
          </a:bodyPr>
          <a:lstStyle>
            <a:lvl1pPr algn="ctr">
              <a:defRPr sz="2600">
                <a:solidFill>
                  <a:srgbClr val="FBFFFF"/>
                </a:solidFill>
                <a:latin typeface="Helvetica Neue"/>
                <a:ea typeface="Helvetica Neue"/>
                <a:cs typeface="Helvetica Neue"/>
                <a:sym typeface="Helvetica Neue"/>
              </a:defRPr>
            </a:lvl1pPr>
          </a:lstStyle>
          <a:p>
            <a:pPr algn="l"/>
            <a:r>
              <a:rPr lang="en-US" sz="2400" dirty="0">
                <a:latin typeface="Franklin Gothic Medium" panose="020B0603020102020204" pitchFamily="34" charset="0"/>
              </a:rPr>
              <a:t>How Climate Change Affects Winthrop Residents</a:t>
            </a:r>
            <a:endParaRPr sz="2400" dirty="0">
              <a:latin typeface="Franklin Gothic Medium" panose="020B0603020102020204" pitchFamily="34" charset="0"/>
            </a:endParaRPr>
          </a:p>
        </p:txBody>
      </p:sp>
      <p:pic>
        <p:nvPicPr>
          <p:cNvPr id="5" name="Picture 2" descr="Winthrop Massachusetts Homepage">
            <a:extLst>
              <a:ext uri="{FF2B5EF4-FFF2-40B4-BE49-F238E27FC236}">
                <a16:creationId xmlns:a16="http://schemas.microsoft.com/office/drawing/2014/main" id="{16958E00-8F45-54E8-A807-4CF83D55F9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6327" y="18968"/>
            <a:ext cx="1875097" cy="435244"/>
          </a:xfrm>
          <a:prstGeom prst="rect">
            <a:avLst/>
          </a:prstGeom>
          <a:solidFill>
            <a:schemeClr val="bg1"/>
          </a:solidFill>
        </p:spPr>
      </p:pic>
      <p:sp>
        <p:nvSpPr>
          <p:cNvPr id="6" name="TextBox 5">
            <a:extLst>
              <a:ext uri="{FF2B5EF4-FFF2-40B4-BE49-F238E27FC236}">
                <a16:creationId xmlns:a16="http://schemas.microsoft.com/office/drawing/2014/main" id="{81AA8273-1F54-E760-D1EE-FE013561E7D9}"/>
              </a:ext>
            </a:extLst>
          </p:cNvPr>
          <p:cNvSpPr txBox="1"/>
          <p:nvPr/>
        </p:nvSpPr>
        <p:spPr>
          <a:xfrm>
            <a:off x="1845432" y="622862"/>
            <a:ext cx="7257008" cy="43396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buFont typeface="Arial" panose="020B0604020202020204" pitchFamily="34" charset="0"/>
              <a:buChar char="•"/>
            </a:pPr>
            <a:r>
              <a:rPr lang="en-US" sz="1200" kern="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t>Flooding &amp; Property Damage / Value Deterioration</a:t>
            </a:r>
            <a:r>
              <a:rPr lang="en-US" sz="12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  </a:t>
            </a:r>
            <a:br>
              <a:rPr lang="en-US" sz="12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br>
            <a:br>
              <a:rPr lang="en-US" sz="12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br>
            <a:r>
              <a:rPr lang="en-US" sz="12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B</a:t>
            </a:r>
            <a:r>
              <a:rPr lang="en-US" sz="1200" kern="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t>rought on by increasingly intense and </a:t>
            </a:r>
            <a:r>
              <a:rPr lang="en-US" sz="12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frequent </a:t>
            </a:r>
            <a:r>
              <a:rPr lang="en-US" sz="1200" kern="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t>storms, precipitation and sea level rise, flooding is damaging homes and property, causing stress, anxiety and financial pain for residents in at least 7 locations across town who worry “when are we getting hit next?”</a:t>
            </a:r>
            <a:br>
              <a:rPr lang="en-US" sz="1200" kern="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br>
            <a:br>
              <a:rPr lang="en-US" sz="1200" kern="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br>
            <a:r>
              <a:rPr lang="en-US" sz="1200" kern="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t>According to the State website Resilient MA, in Winthrop there will be between 1.4 and 2.4 ft. of sea level rise by 2050 and between 4 ft. and 7.6 ft. of sea level rise by 2100. Per the existing 2014 Winthrop Hazard Mitigation Plan (HMP) (update coming in June 2025)</a:t>
            </a:r>
            <a:r>
              <a:rPr lang="en-US" sz="12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 </a:t>
            </a:r>
            <a:r>
              <a:rPr lang="en-US" sz="1200" kern="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t>between 2006 and 2014, 16 coastal flood events occurred, resulting in $3.11M in property damage; 40 heavy snowfall events occurred 1996-2014, resulting in $9.6M in property damage.</a:t>
            </a:r>
            <a:br>
              <a:rPr lang="en-US" sz="1200" kern="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br>
            <a:br>
              <a:rPr lang="en-US" sz="1200" kern="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br>
            <a:r>
              <a:rPr lang="en-US" sz="1200" kern="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t>Flood Insurance Rate Map (FIRM) issued by FEMA in 2016 which identify properties required to obtain flood insurance show 45% of Winthrop within the "1% annual chance flood" zone (aka "The 100 Year Storm”).</a:t>
            </a:r>
            <a:br>
              <a:rPr lang="en-US" sz="1200" kern="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br>
            <a:br>
              <a:rPr lang="en-US" sz="1200" kern="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br>
            <a:r>
              <a:rPr lang="en-US" sz="1200" kern="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t>Existing High Tide in Winthrop is 9-10 feet. Per Woods Hole Consulting and the ClimateCentral.org flood prediction maps, the chance of an annual flood reaching 7 feet above the high tide line will increase ~50% in the next ~50-70 years.</a:t>
            </a:r>
            <a:br>
              <a:rPr lang="en-US" sz="1200" kern="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br>
            <a:br>
              <a:rPr lang="en-US" sz="1200" kern="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br>
            <a:r>
              <a:rPr lang="en-US" sz="1200" kern="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t>"King Tides" - the highest annual predicted tide of the year along Winthrop's shore and harbor lines - are currently 1-2 feet higher than existing high tide.  High Tide is expected to rise 6+ inches in next 15 years; 3+ feet in next 50 years (catastrophic).</a:t>
            </a:r>
            <a:endParaRPr lang="en-US" sz="12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5C8A15D2-0990-39EB-C063-FEA7D8A18571}"/>
              </a:ext>
            </a:extLst>
          </p:cNvPr>
          <p:cNvSpPr>
            <a:spLocks noGrp="1"/>
          </p:cNvSpPr>
          <p:nvPr>
            <p:ph type="sldNum" sz="quarter" idx="2"/>
          </p:nvPr>
        </p:nvSpPr>
        <p:spPr>
          <a:xfrm>
            <a:off x="8707618" y="4821019"/>
            <a:ext cx="222514" cy="204096"/>
          </a:xfrm>
        </p:spPr>
        <p:txBody>
          <a:bodyPr>
            <a:normAutofit fontScale="92500" lnSpcReduction="10000"/>
          </a:bodyPr>
          <a:lstStyle/>
          <a:p>
            <a:fld id="{86CB4B4D-7CA3-9044-876B-883B54F8677D}" type="slidenum">
              <a:rPr lang="en-US" smtClean="0"/>
              <a:t>6</a:t>
            </a:fld>
            <a:endParaRPr lang="en-US" dirty="0"/>
          </a:p>
        </p:txBody>
      </p:sp>
      <p:pic>
        <p:nvPicPr>
          <p:cNvPr id="17" name="Picture 16" descr="A car in a flooded area&#10;&#10;Description automatically generated">
            <a:extLst>
              <a:ext uri="{FF2B5EF4-FFF2-40B4-BE49-F238E27FC236}">
                <a16:creationId xmlns:a16="http://schemas.microsoft.com/office/drawing/2014/main" id="{BD29588B-28D1-98B4-1581-5AB6770AA0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004" y="560259"/>
            <a:ext cx="1912279" cy="1100865"/>
          </a:xfrm>
          <a:prstGeom prst="rect">
            <a:avLst/>
          </a:prstGeom>
        </p:spPr>
      </p:pic>
      <p:sp>
        <p:nvSpPr>
          <p:cNvPr id="18" name="TextBox 17">
            <a:extLst>
              <a:ext uri="{FF2B5EF4-FFF2-40B4-BE49-F238E27FC236}">
                <a16:creationId xmlns:a16="http://schemas.microsoft.com/office/drawing/2014/main" id="{63A3057B-2752-FB13-D6E5-D45888D38A00}"/>
              </a:ext>
            </a:extLst>
          </p:cNvPr>
          <p:cNvSpPr txBox="1"/>
          <p:nvPr/>
        </p:nvSpPr>
        <p:spPr>
          <a:xfrm>
            <a:off x="133003" y="1723727"/>
            <a:ext cx="1912279" cy="3323987"/>
          </a:xfrm>
          <a:prstGeom prst="rect">
            <a:avLst/>
          </a:prstGeom>
          <a:noFill/>
          <a:ln w="19050" cap="flat">
            <a:solidFill>
              <a:schemeClr val="accent1"/>
            </a:solidFill>
            <a:miter lim="400000"/>
          </a:ln>
          <a:effectLst/>
          <a:sp3d/>
        </p:spPr>
        <p:style>
          <a:lnRef idx="0">
            <a:scrgbClr r="0" g="0" b="0"/>
          </a:lnRef>
          <a:fillRef idx="0">
            <a:scrgbClr r="0" g="0" b="0"/>
          </a:fillRef>
          <a:effectRef idx="0">
            <a:scrgbClr r="0" g="0" b="0"/>
          </a:effectRef>
          <a:fontRef idx="none"/>
        </p:style>
        <p:txBody>
          <a:bodyPr wrap="square">
            <a:spAutoFit/>
          </a:bodyPr>
          <a:lstStyle/>
          <a:p>
            <a:pPr marR="0" lvl="0">
              <a:spcBef>
                <a:spcPts val="0"/>
              </a:spcBef>
              <a:spcAft>
                <a:spcPts val="0"/>
              </a:spcAft>
            </a:pPr>
            <a:r>
              <a:rPr lang="en-US" sz="1000" kern="10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t>The US Army Corps of Engineers is currently studying coastal storm risks on Boston Harbor, which will be completed by 2028.  The study could eventually bring hundreds of billions of federal dollars to transform the city’s coastline with permanent flood protections, according to Chris Osgood, Boston City Climate Resilience and Infrastructure Director.  Army Corps projects could take decades to build.  In the meantime, Boston and Greater Boston coastal municipalities are racing to beef up flood preparations.  Boston will spend $250,000 on short-term flood protections in 2025.</a:t>
            </a:r>
          </a:p>
        </p:txBody>
      </p:sp>
    </p:spTree>
    <p:extLst>
      <p:ext uri="{BB962C8B-B14F-4D97-AF65-F5344CB8AC3E}">
        <p14:creationId xmlns:p14="http://schemas.microsoft.com/office/powerpoint/2010/main" val="361538103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0CB02-BE2F-90C3-3279-EEE2429E1A03}"/>
            </a:ext>
          </a:extLst>
        </p:cNvPr>
        <p:cNvGrpSpPr/>
        <p:nvPr/>
      </p:nvGrpSpPr>
      <p:grpSpPr>
        <a:xfrm>
          <a:off x="0" y="0"/>
          <a:ext cx="0" cy="0"/>
          <a:chOff x="0" y="0"/>
          <a:chExt cx="0" cy="0"/>
        </a:xfrm>
      </p:grpSpPr>
      <p:sp>
        <p:nvSpPr>
          <p:cNvPr id="4" name="Google Shape;112;p27">
            <a:extLst>
              <a:ext uri="{FF2B5EF4-FFF2-40B4-BE49-F238E27FC236}">
                <a16:creationId xmlns:a16="http://schemas.microsoft.com/office/drawing/2014/main" id="{E97CDA82-87C6-071B-BE52-64305F6F1613}"/>
              </a:ext>
            </a:extLst>
          </p:cNvPr>
          <p:cNvSpPr txBox="1">
            <a:spLocks noGrp="1"/>
          </p:cNvSpPr>
          <p:nvPr>
            <p:ph type="title"/>
          </p:nvPr>
        </p:nvSpPr>
        <p:spPr>
          <a:xfrm>
            <a:off x="0" y="0"/>
            <a:ext cx="9144000" cy="490294"/>
          </a:xfrm>
          <a:prstGeom prst="rect">
            <a:avLst/>
          </a:prstGeom>
          <a:solidFill>
            <a:srgbClr val="1D3E81"/>
          </a:solidFill>
        </p:spPr>
        <p:txBody>
          <a:bodyPr>
            <a:normAutofit/>
          </a:bodyPr>
          <a:lstStyle>
            <a:lvl1pPr algn="ctr">
              <a:defRPr sz="2600">
                <a:solidFill>
                  <a:srgbClr val="FBFFFF"/>
                </a:solidFill>
                <a:latin typeface="Helvetica Neue"/>
                <a:ea typeface="Helvetica Neue"/>
                <a:cs typeface="Helvetica Neue"/>
                <a:sym typeface="Helvetica Neue"/>
              </a:defRPr>
            </a:lvl1pPr>
          </a:lstStyle>
          <a:p>
            <a:pPr algn="l"/>
            <a:r>
              <a:rPr lang="en-US" sz="2400" dirty="0"/>
              <a:t>How Climate Change Affects Winthrop Residents</a:t>
            </a:r>
            <a:endParaRPr sz="2400" dirty="0"/>
          </a:p>
        </p:txBody>
      </p:sp>
      <p:pic>
        <p:nvPicPr>
          <p:cNvPr id="5" name="Picture 2" descr="Winthrop Massachusetts Homepage">
            <a:extLst>
              <a:ext uri="{FF2B5EF4-FFF2-40B4-BE49-F238E27FC236}">
                <a16:creationId xmlns:a16="http://schemas.microsoft.com/office/drawing/2014/main" id="{DA44D1F0-D615-822B-853F-A6A709BA88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6327" y="18968"/>
            <a:ext cx="1875097" cy="435244"/>
          </a:xfrm>
          <a:prstGeom prst="rect">
            <a:avLst/>
          </a:prstGeom>
          <a:solidFill>
            <a:schemeClr val="bg1"/>
          </a:solidFill>
        </p:spPr>
      </p:pic>
      <p:sp>
        <p:nvSpPr>
          <p:cNvPr id="6" name="TextBox 5">
            <a:extLst>
              <a:ext uri="{FF2B5EF4-FFF2-40B4-BE49-F238E27FC236}">
                <a16:creationId xmlns:a16="http://schemas.microsoft.com/office/drawing/2014/main" id="{E3CF1D1D-6D6B-3536-341A-CF26F112015D}"/>
              </a:ext>
            </a:extLst>
          </p:cNvPr>
          <p:cNvSpPr txBox="1"/>
          <p:nvPr/>
        </p:nvSpPr>
        <p:spPr>
          <a:xfrm>
            <a:off x="1604356" y="622862"/>
            <a:ext cx="6991005" cy="28315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kern="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t>Flood Insurance:  </a:t>
            </a:r>
            <a:r>
              <a:rPr lang="en-US" sz="1000" kern="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t>Property owners are required to purchase flood insurance if their property falls within the SFHA FEMA floodplain.  </a:t>
            </a:r>
            <a:r>
              <a:rPr lang="en-US" sz="1000" dirty="0">
                <a:effectLst/>
                <a:latin typeface="Franklin Gothic Medium" panose="020B0603020102020204" pitchFamily="34" charset="0"/>
              </a:rPr>
              <a:t>The Town of Winthrop participates in FEMA’s National Flood Insurance Program (NFIP) with 1,055 policies in force as of July 2, 2020, allowing property owners, renters, and businesses to purchase flood insurance and receive assistance following flood events.  Maximum NFIP available coverage limits:  $500,000 Direct Physical Damage + $500,000 Personal Propert</a:t>
            </a:r>
            <a:r>
              <a:rPr lang="en-US" sz="1000" dirty="0">
                <a:latin typeface="Franklin Gothic Medium" panose="020B0603020102020204" pitchFamily="34" charset="0"/>
              </a:rPr>
              <a:t>y.</a:t>
            </a:r>
            <a:endParaRPr lang="en-US" sz="1000" dirty="0">
              <a:effectLst/>
              <a:latin typeface="Franklin Gothic Medium" panose="020B0603020102020204" pitchFamily="34" charset="0"/>
            </a:endParaRPr>
          </a:p>
          <a:p>
            <a:endParaRPr lang="en-US" sz="1000" dirty="0">
              <a:latin typeface="Franklin Gothic Medium" panose="020B0603020102020204" pitchFamily="34" charset="0"/>
            </a:endParaRPr>
          </a:p>
          <a:p>
            <a:r>
              <a:rPr lang="en-US" sz="1000" dirty="0">
                <a:effectLst/>
                <a:latin typeface="Franklin Gothic Medium" panose="020B0603020102020204" pitchFamily="34" charset="0"/>
              </a:rPr>
              <a:t>As defined by FEMA, a repetitive loss property is any property for which the NFIP has paid two or more flood claims of $1,000 or more in any given 10-year period since 1978. There are 380 repetitive loss structures in Winthrop, the majority of which are single-family homes, although flooding in Winthrop has impacted many multi-family and several commercial structures. These repetitive loss properties had a total of 562 losses between 1978 and 2020, totaling over $4 million in damages.</a:t>
            </a:r>
          </a:p>
          <a:p>
            <a:br>
              <a:rPr lang="en-US" sz="1000" kern="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br>
            <a:r>
              <a:rPr lang="en-US" sz="1000" kern="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Due to its </a:t>
            </a:r>
            <a:r>
              <a:rPr lang="en-US" sz="10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coastal location and flood plain footprint, Winthrop’s average flood insurance policy annual premium is well above the $1,045 MA state average and climbing.</a:t>
            </a:r>
            <a:r>
              <a:rPr lang="en-US" sz="1000" kern="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rPr>
              <a:t>  Without climate resiliency and mitigation, Winthrop is in danger of being on a path to “uninsurability” as is seen in other parts of the country like Florida.</a:t>
            </a:r>
            <a:endParaRPr lang="en-US" sz="1200" dirty="0">
              <a:solidFill>
                <a:srgbClr val="26282A"/>
              </a:solidFill>
              <a:latin typeface="Franklin Gothic Medium" panose="020B0603020102020204" pitchFamily="34" charset="0"/>
              <a:ea typeface="Times New Roman" panose="02020603050405020304" pitchFamily="18" charset="0"/>
              <a:cs typeface="Times New Roman" panose="02020603050405020304" pitchFamily="18" charset="0"/>
            </a:endParaRPr>
          </a:p>
          <a:p>
            <a:pPr marR="0" lvl="0">
              <a:spcBef>
                <a:spcPts val="0"/>
              </a:spcBef>
              <a:spcAft>
                <a:spcPts val="0"/>
              </a:spcAft>
            </a:pPr>
            <a:endParaRPr lang="en-US" sz="1200" kern="10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endParaRPr>
          </a:p>
          <a:p>
            <a:pPr marR="0" lvl="0">
              <a:spcBef>
                <a:spcPts val="0"/>
              </a:spcBef>
              <a:spcAft>
                <a:spcPts val="0"/>
              </a:spcAft>
            </a:pPr>
            <a:r>
              <a:rPr lang="en-US" sz="1200" kern="100" dirty="0">
                <a:solidFill>
                  <a:srgbClr val="26282A"/>
                </a:solidFill>
                <a:effectLst/>
                <a:latin typeface="Franklin Gothic Medium" panose="020B0603020102020204" pitchFamily="34" charset="0"/>
                <a:ea typeface="Times New Roman" panose="02020603050405020304" pitchFamily="18" charset="0"/>
                <a:cs typeface="Times New Roman" panose="02020603050405020304" pitchFamily="18" charset="0"/>
              </a:rPr>
              <a:t>Fixes:  Dozens of flood protection projects (berms, sea walls, stormwater drainage systems, etc.) are needed by 2030 to protect low-lying areas from flooding during severe storms. </a:t>
            </a:r>
            <a:endParaRPr lang="en-US" sz="1200" kern="100" dirty="0">
              <a:effectLst/>
              <a:latin typeface="Franklin Gothic Medium" panose="020B0603020102020204" pitchFamily="34" charset="0"/>
              <a:ea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9EF9E2CE-9255-0747-9CD2-5B3F7B4BD33C}"/>
              </a:ext>
            </a:extLst>
          </p:cNvPr>
          <p:cNvSpPr>
            <a:spLocks noGrp="1"/>
          </p:cNvSpPr>
          <p:nvPr>
            <p:ph type="sldNum" sz="quarter" idx="2"/>
          </p:nvPr>
        </p:nvSpPr>
        <p:spPr>
          <a:xfrm>
            <a:off x="8707618" y="4821019"/>
            <a:ext cx="222514" cy="204096"/>
          </a:xfrm>
        </p:spPr>
        <p:txBody>
          <a:bodyPr>
            <a:normAutofit fontScale="92500" lnSpcReduction="10000"/>
          </a:bodyPr>
          <a:lstStyle/>
          <a:p>
            <a:fld id="{86CB4B4D-7CA3-9044-876B-883B54F8677D}" type="slidenum">
              <a:rPr lang="en-US" smtClean="0"/>
              <a:t>7</a:t>
            </a:fld>
            <a:endParaRPr lang="en-US" dirty="0"/>
          </a:p>
        </p:txBody>
      </p:sp>
      <p:sp>
        <p:nvSpPr>
          <p:cNvPr id="8" name="TextBox 7">
            <a:extLst>
              <a:ext uri="{FF2B5EF4-FFF2-40B4-BE49-F238E27FC236}">
                <a16:creationId xmlns:a16="http://schemas.microsoft.com/office/drawing/2014/main" id="{C7131F46-6C3D-0CB5-CEA2-61952EEF28CF}"/>
              </a:ext>
            </a:extLst>
          </p:cNvPr>
          <p:cNvSpPr txBox="1"/>
          <p:nvPr/>
        </p:nvSpPr>
        <p:spPr>
          <a:xfrm>
            <a:off x="3113521" y="3712485"/>
            <a:ext cx="3110957" cy="5693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0" lvl="0" algn="r">
              <a:spcBef>
                <a:spcPts val="0"/>
              </a:spcBef>
              <a:spcAft>
                <a:spcPts val="0"/>
              </a:spcAft>
            </a:pPr>
            <a:r>
              <a:rPr lang="en-US" sz="1100" i="1" kern="100" dirty="0">
                <a:solidFill>
                  <a:srgbClr val="26282A"/>
                </a:solidFill>
                <a:effectLst/>
                <a:ea typeface="Times New Roman" panose="02020603050405020304" pitchFamily="18" charset="0"/>
                <a:cs typeface="Times New Roman" panose="02020603050405020304" pitchFamily="18" charset="0"/>
              </a:rPr>
              <a:t>“Sea level rise and storm surge due to climate change is the defining issue of our time.”</a:t>
            </a:r>
            <a:br>
              <a:rPr lang="en-US" sz="1100" i="1" kern="100" dirty="0">
                <a:solidFill>
                  <a:srgbClr val="26282A"/>
                </a:solidFill>
                <a:effectLst/>
                <a:ea typeface="Times New Roman" panose="02020603050405020304" pitchFamily="18" charset="0"/>
                <a:cs typeface="Times New Roman" panose="02020603050405020304" pitchFamily="18" charset="0"/>
              </a:rPr>
            </a:br>
            <a:r>
              <a:rPr lang="en-US" sz="900" kern="100" dirty="0">
                <a:solidFill>
                  <a:srgbClr val="26282A"/>
                </a:solidFill>
                <a:ea typeface="Times New Roman" panose="02020603050405020304" pitchFamily="18" charset="0"/>
                <a:cs typeface="Times New Roman" panose="02020603050405020304" pitchFamily="18" charset="0"/>
              </a:rPr>
              <a:t>- </a:t>
            </a:r>
            <a:r>
              <a:rPr lang="en-US" sz="900" kern="100" dirty="0">
                <a:solidFill>
                  <a:srgbClr val="26282A"/>
                </a:solidFill>
                <a:effectLst/>
                <a:ea typeface="Times New Roman" panose="02020603050405020304" pitchFamily="18" charset="0"/>
                <a:cs typeface="Times New Roman" panose="02020603050405020304" pitchFamily="18" charset="0"/>
              </a:rPr>
              <a:t>Coletta Zapata, Boston City Councilor </a:t>
            </a:r>
            <a:endParaRPr lang="en-US" sz="900" kern="100" dirty="0">
              <a:effectLst/>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B3285BD-3EF8-FA7C-963A-1BEBD0BECC33}"/>
              </a:ext>
            </a:extLst>
          </p:cNvPr>
          <p:cNvSpPr txBox="1"/>
          <p:nvPr/>
        </p:nvSpPr>
        <p:spPr>
          <a:xfrm>
            <a:off x="802618" y="4442331"/>
            <a:ext cx="3257302" cy="5386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0" lvl="0">
              <a:spcBef>
                <a:spcPts val="0"/>
              </a:spcBef>
              <a:spcAft>
                <a:spcPts val="0"/>
              </a:spcAft>
            </a:pPr>
            <a:r>
              <a:rPr lang="en-US" sz="1100" i="1" kern="100" dirty="0">
                <a:solidFill>
                  <a:srgbClr val="26282A"/>
                </a:solidFill>
                <a:effectLst/>
                <a:ea typeface="Times New Roman" panose="02020603050405020304" pitchFamily="18" charset="0"/>
                <a:cs typeface="Times New Roman" panose="02020603050405020304" pitchFamily="18" charset="0"/>
              </a:rPr>
              <a:t>“Making Boston </a:t>
            </a:r>
            <a:r>
              <a:rPr lang="en-US" sz="1100" i="1" kern="100" dirty="0">
                <a:solidFill>
                  <a:srgbClr val="26282A"/>
                </a:solidFill>
                <a:ea typeface="Times New Roman" panose="02020603050405020304" pitchFamily="18" charset="0"/>
                <a:cs typeface="Times New Roman" panose="02020603050405020304" pitchFamily="18" charset="0"/>
              </a:rPr>
              <a:t>‘</a:t>
            </a:r>
            <a:r>
              <a:rPr lang="en-US" sz="1100" i="1" kern="100" dirty="0">
                <a:solidFill>
                  <a:srgbClr val="26282A"/>
                </a:solidFill>
                <a:effectLst/>
                <a:ea typeface="Times New Roman" panose="02020603050405020304" pitchFamily="18" charset="0"/>
                <a:cs typeface="Times New Roman" panose="02020603050405020304" pitchFamily="18" charset="0"/>
              </a:rPr>
              <a:t>climate ready’ will cost billions.” </a:t>
            </a:r>
          </a:p>
          <a:p>
            <a:pPr marR="0" lvl="0">
              <a:spcBef>
                <a:spcPts val="0"/>
              </a:spcBef>
              <a:spcAft>
                <a:spcPts val="0"/>
              </a:spcAft>
            </a:pPr>
            <a:r>
              <a:rPr lang="en-US" sz="900" kern="100" dirty="0">
                <a:solidFill>
                  <a:srgbClr val="26282A"/>
                </a:solidFill>
                <a:ea typeface="Times New Roman" panose="02020603050405020304" pitchFamily="18" charset="0"/>
                <a:cs typeface="Times New Roman" panose="02020603050405020304" pitchFamily="18" charset="0"/>
              </a:rPr>
              <a:t>- </a:t>
            </a:r>
            <a:r>
              <a:rPr lang="en-US" sz="900" kern="100" dirty="0">
                <a:solidFill>
                  <a:srgbClr val="26282A"/>
                </a:solidFill>
                <a:effectLst/>
                <a:ea typeface="Times New Roman" panose="02020603050405020304" pitchFamily="18" charset="0"/>
                <a:cs typeface="Times New Roman" panose="02020603050405020304" pitchFamily="18" charset="0"/>
              </a:rPr>
              <a:t>Julia Carlton McKay, Director of Community Resilience, Conservation Law Foundation</a:t>
            </a:r>
            <a:endParaRPr lang="en-US" sz="900" kern="100" dirty="0">
              <a:effectLst/>
              <a:ea typeface="Times New Roman" panose="02020603050405020304" pitchFamily="18" charset="0"/>
              <a:cs typeface="Times New Roman" panose="02020603050405020304" pitchFamily="18" charset="0"/>
            </a:endParaRPr>
          </a:p>
        </p:txBody>
      </p:sp>
      <p:pic>
        <p:nvPicPr>
          <p:cNvPr id="1026" name="Picture 2" descr="Julia Carlton MacKay, AICP">
            <a:extLst>
              <a:ext uri="{FF2B5EF4-FFF2-40B4-BE49-F238E27FC236}">
                <a16:creationId xmlns:a16="http://schemas.microsoft.com/office/drawing/2014/main" id="{B8E03076-200D-5A96-DA8A-A399095482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868" y="4135574"/>
            <a:ext cx="588750" cy="7918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abriela Coletta Photo">
            <a:extLst>
              <a:ext uri="{FF2B5EF4-FFF2-40B4-BE49-F238E27FC236}">
                <a16:creationId xmlns:a16="http://schemas.microsoft.com/office/drawing/2014/main" id="{35FE7C9B-CC08-9198-0F7E-A60B6F8F925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8682" y="3646397"/>
            <a:ext cx="626034" cy="70674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lood insurance crisis">
            <a:extLst>
              <a:ext uri="{FF2B5EF4-FFF2-40B4-BE49-F238E27FC236}">
                <a16:creationId xmlns:a16="http://schemas.microsoft.com/office/drawing/2014/main" id="{AB7D37A9-3CD0-9E52-2556-5F5053ED50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590" y="699212"/>
            <a:ext cx="1505766" cy="8432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stream running through a field&#10;&#10;Description automatically generated">
            <a:extLst>
              <a:ext uri="{FF2B5EF4-FFF2-40B4-BE49-F238E27FC236}">
                <a16:creationId xmlns:a16="http://schemas.microsoft.com/office/drawing/2014/main" id="{2961CFAE-3CD2-6D1D-A117-649220F52C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286" y="3036315"/>
            <a:ext cx="1526070" cy="752891"/>
          </a:xfrm>
          <a:prstGeom prst="rect">
            <a:avLst/>
          </a:prstGeom>
        </p:spPr>
      </p:pic>
      <p:sp>
        <p:nvSpPr>
          <p:cNvPr id="16" name="TextBox 15">
            <a:extLst>
              <a:ext uri="{FF2B5EF4-FFF2-40B4-BE49-F238E27FC236}">
                <a16:creationId xmlns:a16="http://schemas.microsoft.com/office/drawing/2014/main" id="{1A7C266F-F0A3-053A-62E6-6937104BE977}"/>
              </a:ext>
            </a:extLst>
          </p:cNvPr>
          <p:cNvSpPr txBox="1"/>
          <p:nvPr/>
        </p:nvSpPr>
        <p:spPr>
          <a:xfrm>
            <a:off x="4196900" y="4458948"/>
            <a:ext cx="4373738" cy="6001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0" lvl="0" algn="r">
              <a:spcBef>
                <a:spcPts val="0"/>
              </a:spcBef>
              <a:spcAft>
                <a:spcPts val="0"/>
              </a:spcAft>
            </a:pPr>
            <a:r>
              <a:rPr lang="en-US" sz="1100" i="1" kern="100" dirty="0">
                <a:solidFill>
                  <a:srgbClr val="26282A"/>
                </a:solidFill>
                <a:effectLst/>
                <a:ea typeface="Times New Roman" panose="02020603050405020304" pitchFamily="18" charset="0"/>
                <a:cs typeface="Times New Roman" panose="02020603050405020304" pitchFamily="18" charset="0"/>
              </a:rPr>
              <a:t>“We don’t want to take reserve funds and drain them down to do large projects it is a drop in the bucket and won’t cover it and also impacts our bonding.”   </a:t>
            </a:r>
            <a:r>
              <a:rPr lang="en-US" sz="900" kern="100" dirty="0">
                <a:solidFill>
                  <a:srgbClr val="26282A"/>
                </a:solidFill>
                <a:ea typeface="Times New Roman" panose="02020603050405020304" pitchFamily="18" charset="0"/>
                <a:cs typeface="Times New Roman" panose="02020603050405020304" pitchFamily="18" charset="0"/>
              </a:rPr>
              <a:t>- </a:t>
            </a:r>
            <a:r>
              <a:rPr lang="en-US" sz="900" kern="100" dirty="0">
                <a:solidFill>
                  <a:srgbClr val="26282A"/>
                </a:solidFill>
                <a:effectLst/>
                <a:ea typeface="Times New Roman" panose="02020603050405020304" pitchFamily="18" charset="0"/>
                <a:cs typeface="Times New Roman" panose="02020603050405020304" pitchFamily="18" charset="0"/>
              </a:rPr>
              <a:t>Tony Marino, Winthrop Town Manager</a:t>
            </a:r>
            <a:endParaRPr lang="en-US" sz="900" kern="100" dirty="0">
              <a:effectLst/>
              <a:ea typeface="Times New Roman" panose="02020603050405020304" pitchFamily="18" charset="0"/>
              <a:cs typeface="Times New Roman" panose="02020603050405020304" pitchFamily="18" charset="0"/>
            </a:endParaRPr>
          </a:p>
        </p:txBody>
      </p:sp>
      <p:pic>
        <p:nvPicPr>
          <p:cNvPr id="2062" name="Picture 14" descr="Anthony Marino">
            <a:extLst>
              <a:ext uri="{FF2B5EF4-FFF2-40B4-BE49-F238E27FC236}">
                <a16:creationId xmlns:a16="http://schemas.microsoft.com/office/drawing/2014/main" id="{BC9FD5AB-E0C2-86F4-DB1B-D981F53FE7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96910" y="3579522"/>
            <a:ext cx="893451" cy="893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415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79306-9957-88D5-A9ED-3FD176489975}"/>
            </a:ext>
          </a:extLst>
        </p:cNvPr>
        <p:cNvGrpSpPr/>
        <p:nvPr/>
      </p:nvGrpSpPr>
      <p:grpSpPr>
        <a:xfrm>
          <a:off x="0" y="0"/>
          <a:ext cx="0" cy="0"/>
          <a:chOff x="0" y="0"/>
          <a:chExt cx="0" cy="0"/>
        </a:xfrm>
      </p:grpSpPr>
      <p:sp>
        <p:nvSpPr>
          <p:cNvPr id="4" name="Google Shape;112;p27">
            <a:extLst>
              <a:ext uri="{FF2B5EF4-FFF2-40B4-BE49-F238E27FC236}">
                <a16:creationId xmlns:a16="http://schemas.microsoft.com/office/drawing/2014/main" id="{3B3E280A-6C10-00F0-0BDA-A26F4097A4D7}"/>
              </a:ext>
            </a:extLst>
          </p:cNvPr>
          <p:cNvSpPr txBox="1">
            <a:spLocks noGrp="1"/>
          </p:cNvSpPr>
          <p:nvPr>
            <p:ph type="title"/>
          </p:nvPr>
        </p:nvSpPr>
        <p:spPr>
          <a:xfrm>
            <a:off x="0" y="0"/>
            <a:ext cx="9144000" cy="490294"/>
          </a:xfrm>
          <a:prstGeom prst="rect">
            <a:avLst/>
          </a:prstGeom>
          <a:solidFill>
            <a:srgbClr val="1D3E81"/>
          </a:solidFill>
        </p:spPr>
        <p:txBody>
          <a:bodyPr>
            <a:normAutofit/>
          </a:bodyPr>
          <a:lstStyle>
            <a:lvl1pPr algn="ctr">
              <a:defRPr sz="2600">
                <a:solidFill>
                  <a:srgbClr val="FBFFFF"/>
                </a:solidFill>
                <a:latin typeface="Helvetica Neue"/>
                <a:ea typeface="Helvetica Neue"/>
                <a:cs typeface="Helvetica Neue"/>
                <a:sym typeface="Helvetica Neue"/>
              </a:defRPr>
            </a:lvl1pPr>
          </a:lstStyle>
          <a:p>
            <a:pPr algn="l"/>
            <a:r>
              <a:rPr lang="en-US" sz="2400" dirty="0"/>
              <a:t>How Climate Change Affects Winthrop Residents</a:t>
            </a:r>
            <a:endParaRPr sz="2400" dirty="0"/>
          </a:p>
        </p:txBody>
      </p:sp>
      <p:pic>
        <p:nvPicPr>
          <p:cNvPr id="5" name="Picture 2" descr="Winthrop Massachusetts Homepage">
            <a:extLst>
              <a:ext uri="{FF2B5EF4-FFF2-40B4-BE49-F238E27FC236}">
                <a16:creationId xmlns:a16="http://schemas.microsoft.com/office/drawing/2014/main" id="{62B49642-7248-C254-C70B-0061EFF691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6327" y="18968"/>
            <a:ext cx="1875097" cy="435244"/>
          </a:xfrm>
          <a:prstGeom prst="rect">
            <a:avLst/>
          </a:prstGeom>
          <a:solidFill>
            <a:schemeClr val="bg1"/>
          </a:solidFill>
        </p:spPr>
      </p:pic>
      <p:sp>
        <p:nvSpPr>
          <p:cNvPr id="3" name="Slide Number Placeholder 2">
            <a:extLst>
              <a:ext uri="{FF2B5EF4-FFF2-40B4-BE49-F238E27FC236}">
                <a16:creationId xmlns:a16="http://schemas.microsoft.com/office/drawing/2014/main" id="{178F9E30-FD4D-8F06-6C27-11E6DE6999EF}"/>
              </a:ext>
            </a:extLst>
          </p:cNvPr>
          <p:cNvSpPr>
            <a:spLocks noGrp="1"/>
          </p:cNvSpPr>
          <p:nvPr>
            <p:ph type="sldNum" sz="quarter" idx="2"/>
          </p:nvPr>
        </p:nvSpPr>
        <p:spPr>
          <a:xfrm>
            <a:off x="8707618" y="4821019"/>
            <a:ext cx="222514" cy="204096"/>
          </a:xfrm>
        </p:spPr>
        <p:txBody>
          <a:bodyPr>
            <a:normAutofit fontScale="92500" lnSpcReduction="10000"/>
          </a:bodyPr>
          <a:lstStyle/>
          <a:p>
            <a:fld id="{86CB4B4D-7CA3-9044-876B-883B54F8677D}" type="slidenum">
              <a:rPr lang="en-US" smtClean="0"/>
              <a:t>8</a:t>
            </a:fld>
            <a:endParaRPr lang="en-US" dirty="0"/>
          </a:p>
        </p:txBody>
      </p:sp>
      <p:pic>
        <p:nvPicPr>
          <p:cNvPr id="9" name="Picture 8" descr="A water flowing through a marsh&#10;&#10;Description automatically generated with medium confidence">
            <a:extLst>
              <a:ext uri="{FF2B5EF4-FFF2-40B4-BE49-F238E27FC236}">
                <a16:creationId xmlns:a16="http://schemas.microsoft.com/office/drawing/2014/main" id="{8A5D726F-A051-524F-FD4D-A69B4EA8F2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139" y="745123"/>
            <a:ext cx="2228677" cy="701293"/>
          </a:xfrm>
          <a:prstGeom prst="rect">
            <a:avLst/>
          </a:prstGeom>
        </p:spPr>
      </p:pic>
      <p:sp>
        <p:nvSpPr>
          <p:cNvPr id="10" name="TextBox 9">
            <a:extLst>
              <a:ext uri="{FF2B5EF4-FFF2-40B4-BE49-F238E27FC236}">
                <a16:creationId xmlns:a16="http://schemas.microsoft.com/office/drawing/2014/main" id="{D92737F4-90AA-65FB-D1C6-8E9D6F4BA0F0}"/>
              </a:ext>
            </a:extLst>
          </p:cNvPr>
          <p:cNvSpPr txBox="1"/>
          <p:nvPr/>
        </p:nvSpPr>
        <p:spPr>
          <a:xfrm>
            <a:off x="180181" y="1526641"/>
            <a:ext cx="2313635" cy="26314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100" b="1" kern="0" dirty="0">
                <a:solidFill>
                  <a:srgbClr val="26282A"/>
                </a:solidFill>
                <a:effectLst/>
                <a:ea typeface="Times New Roman" panose="02020603050405020304" pitchFamily="18" charset="0"/>
                <a:cs typeface="Times New Roman" panose="02020603050405020304" pitchFamily="18" charset="0"/>
              </a:rPr>
              <a:t>Salt Marsh Deterioration</a:t>
            </a:r>
            <a:br>
              <a:rPr lang="en-US" sz="1100" b="1" kern="0" dirty="0">
                <a:solidFill>
                  <a:srgbClr val="26282A"/>
                </a:solidFill>
                <a:effectLst/>
                <a:ea typeface="Times New Roman" panose="02020603050405020304" pitchFamily="18" charset="0"/>
                <a:cs typeface="Times New Roman" panose="02020603050405020304" pitchFamily="18" charset="0"/>
              </a:rPr>
            </a:br>
            <a:endParaRPr lang="en-US" sz="1100" b="1" kern="0" dirty="0">
              <a:solidFill>
                <a:srgbClr val="26282A"/>
              </a:solidFill>
              <a:effectLst/>
              <a:ea typeface="Times New Roman" panose="02020603050405020304" pitchFamily="18" charset="0"/>
              <a:cs typeface="Times New Roman" panose="02020603050405020304" pitchFamily="18" charset="0"/>
            </a:endParaRPr>
          </a:p>
          <a:p>
            <a:r>
              <a:rPr lang="en-US" sz="1100" dirty="0">
                <a:effectLst/>
                <a:latin typeface="FranklinGothic"/>
              </a:rPr>
              <a:t>As </a:t>
            </a:r>
            <a:r>
              <a:rPr lang="en-US" sz="1100" dirty="0">
                <a:latin typeface="FranklinGothic"/>
              </a:rPr>
              <a:t>Boston Harbor sea level rises and storm surge intensifies along Short Beach, Belle Isle Marsh’s existence is threatened.</a:t>
            </a:r>
          </a:p>
          <a:p>
            <a:endParaRPr lang="en-US" sz="1100" dirty="0">
              <a:effectLst/>
              <a:latin typeface="FranklinGothic"/>
            </a:endParaRPr>
          </a:p>
          <a:p>
            <a:r>
              <a:rPr lang="en-US" sz="1100" dirty="0">
                <a:effectLst/>
                <a:latin typeface="FranklinGothic"/>
              </a:rPr>
              <a:t>The Marsh serves as a natural storm water “sponge” and filtration, a key </a:t>
            </a:r>
            <a:r>
              <a:rPr lang="en-US" sz="1100" dirty="0">
                <a:latin typeface="FranklinGothic"/>
              </a:rPr>
              <a:t>tool for climate resiliency.  We need to ensure that the Marsh is enhanced and sustainably expanded without turning into a bay, threatening its wildlife habitat along the way.  </a:t>
            </a:r>
            <a:endParaRPr lang="en-US" sz="1100" dirty="0">
              <a:effectLst/>
            </a:endParaRPr>
          </a:p>
          <a:p>
            <a:endParaRPr lang="en-US" sz="1100" dirty="0"/>
          </a:p>
        </p:txBody>
      </p:sp>
      <p:pic>
        <p:nvPicPr>
          <p:cNvPr id="3074" name="Picture 2" descr="DCR Winthrop Beach window.dataLayer ...">
            <a:extLst>
              <a:ext uri="{FF2B5EF4-FFF2-40B4-BE49-F238E27FC236}">
                <a16:creationId xmlns:a16="http://schemas.microsoft.com/office/drawing/2014/main" id="{40EB67CE-5927-38F4-9AC5-7305BFFE9F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1141" y="745123"/>
            <a:ext cx="1761028" cy="131907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Yirrell Beach, Winthrop, MA | Yirrell ...">
            <a:extLst>
              <a:ext uri="{FF2B5EF4-FFF2-40B4-BE49-F238E27FC236}">
                <a16:creationId xmlns:a16="http://schemas.microsoft.com/office/drawing/2014/main" id="{0DB9B065-DC8F-2D43-0852-A699455451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6064" y="1404659"/>
            <a:ext cx="1761028" cy="89733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19F6B5B-6517-971C-36F1-D05918AC8C79}"/>
              </a:ext>
            </a:extLst>
          </p:cNvPr>
          <p:cNvSpPr txBox="1"/>
          <p:nvPr/>
        </p:nvSpPr>
        <p:spPr>
          <a:xfrm>
            <a:off x="2901141" y="2375763"/>
            <a:ext cx="2725951" cy="26314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100" b="1" kern="0" dirty="0">
                <a:solidFill>
                  <a:srgbClr val="26282A"/>
                </a:solidFill>
                <a:effectLst/>
                <a:ea typeface="Times New Roman" panose="02020603050405020304" pitchFamily="18" charset="0"/>
                <a:cs typeface="Times New Roman" panose="02020603050405020304" pitchFamily="18" charset="0"/>
              </a:rPr>
              <a:t>Beach Erosion</a:t>
            </a:r>
            <a:br>
              <a:rPr lang="en-US" sz="1100" b="1" kern="0" dirty="0">
                <a:solidFill>
                  <a:srgbClr val="26282A"/>
                </a:solidFill>
                <a:effectLst/>
                <a:ea typeface="Times New Roman" panose="02020603050405020304" pitchFamily="18" charset="0"/>
                <a:cs typeface="Times New Roman" panose="02020603050405020304" pitchFamily="18" charset="0"/>
              </a:rPr>
            </a:br>
            <a:endParaRPr lang="en-US" sz="1100" b="1" kern="0" dirty="0">
              <a:solidFill>
                <a:srgbClr val="26282A"/>
              </a:solidFill>
              <a:effectLst/>
              <a:ea typeface="Times New Roman" panose="02020603050405020304" pitchFamily="18" charset="0"/>
              <a:cs typeface="Times New Roman" panose="02020603050405020304" pitchFamily="18" charset="0"/>
            </a:endParaRPr>
          </a:p>
          <a:p>
            <a:r>
              <a:rPr lang="en-US" sz="1100" dirty="0">
                <a:latin typeface="FranklinGothic"/>
              </a:rPr>
              <a:t>Several steps taken in recent years to provide resiliency at Winthrop Beach have been successful, including the sea wall and jetty construction, as well as protective stone wall distribution on a portion of the beach, preserving the sandy beach and preventing flooding of the beach streets.</a:t>
            </a:r>
          </a:p>
          <a:p>
            <a:endParaRPr lang="en-US" sz="1100" dirty="0">
              <a:effectLst/>
              <a:latin typeface="FranklinGothic"/>
            </a:endParaRPr>
          </a:p>
          <a:p>
            <a:r>
              <a:rPr lang="en-US" sz="1100" dirty="0">
                <a:latin typeface="FranklinGothic"/>
              </a:rPr>
              <a:t>At Yirrell Beach, however, erosion in occurring in part due to the massive sea wall constructed alongside MWRA, redirecting tides and currents with an erosive effect.</a:t>
            </a:r>
            <a:endParaRPr lang="en-US" sz="1100" dirty="0">
              <a:effectLst/>
            </a:endParaRPr>
          </a:p>
          <a:p>
            <a:endParaRPr lang="en-US" sz="1100" dirty="0"/>
          </a:p>
        </p:txBody>
      </p:sp>
      <p:sp>
        <p:nvSpPr>
          <p:cNvPr id="15" name="TextBox 14">
            <a:extLst>
              <a:ext uri="{FF2B5EF4-FFF2-40B4-BE49-F238E27FC236}">
                <a16:creationId xmlns:a16="http://schemas.microsoft.com/office/drawing/2014/main" id="{0C991762-73E7-73CC-BBEF-C4EA9DEB5F47}"/>
              </a:ext>
            </a:extLst>
          </p:cNvPr>
          <p:cNvSpPr txBox="1"/>
          <p:nvPr/>
        </p:nvSpPr>
        <p:spPr>
          <a:xfrm>
            <a:off x="6092924" y="1404659"/>
            <a:ext cx="2725951" cy="19543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100" b="1" kern="0" dirty="0">
                <a:solidFill>
                  <a:srgbClr val="26282A"/>
                </a:solidFill>
                <a:effectLst/>
                <a:ea typeface="Times New Roman" panose="02020603050405020304" pitchFamily="18" charset="0"/>
                <a:cs typeface="Times New Roman" panose="02020603050405020304" pitchFamily="18" charset="0"/>
              </a:rPr>
              <a:t>Stormwater Drainage</a:t>
            </a:r>
            <a:br>
              <a:rPr lang="en-US" sz="1100" b="1" kern="0" dirty="0">
                <a:solidFill>
                  <a:srgbClr val="26282A"/>
                </a:solidFill>
                <a:effectLst/>
                <a:ea typeface="Times New Roman" panose="02020603050405020304" pitchFamily="18" charset="0"/>
                <a:cs typeface="Times New Roman" panose="02020603050405020304" pitchFamily="18" charset="0"/>
              </a:rPr>
            </a:br>
            <a:r>
              <a:rPr lang="en-US" sz="1100" b="1" kern="0" dirty="0">
                <a:solidFill>
                  <a:srgbClr val="26282A"/>
                </a:solidFill>
                <a:effectLst/>
                <a:ea typeface="Times New Roman" panose="02020603050405020304" pitchFamily="18" charset="0"/>
                <a:cs typeface="Times New Roman" panose="02020603050405020304" pitchFamily="18" charset="0"/>
              </a:rPr>
              <a:t>&amp; Sewer Pumps</a:t>
            </a:r>
            <a:br>
              <a:rPr lang="en-US" sz="1100" b="1" kern="0" dirty="0">
                <a:solidFill>
                  <a:srgbClr val="26282A"/>
                </a:solidFill>
                <a:effectLst/>
                <a:ea typeface="Times New Roman" panose="02020603050405020304" pitchFamily="18" charset="0"/>
                <a:cs typeface="Times New Roman" panose="02020603050405020304" pitchFamily="18" charset="0"/>
              </a:rPr>
            </a:br>
            <a:endParaRPr lang="en-US" sz="1100" b="1" kern="0" dirty="0">
              <a:solidFill>
                <a:srgbClr val="26282A"/>
              </a:solidFill>
              <a:effectLst/>
              <a:ea typeface="Times New Roman" panose="02020603050405020304" pitchFamily="18" charset="0"/>
              <a:cs typeface="Times New Roman" panose="02020603050405020304" pitchFamily="18" charset="0"/>
            </a:endParaRPr>
          </a:p>
          <a:p>
            <a:r>
              <a:rPr lang="en-US" sz="1100" dirty="0">
                <a:latin typeface="FranklinGothic"/>
              </a:rPr>
              <a:t>Among the 16 critical public infrastructure locations in Winthrop now experiencing coastal flooding, sewer pump stations at  Pico Beach, Revere Street and Pleasant Court, as well as Pressure Reducing Valve Stations at Bayview Ave, Revere Street, and Underhill Street are all in need of immediate repair.</a:t>
            </a:r>
          </a:p>
        </p:txBody>
      </p:sp>
      <p:sp>
        <p:nvSpPr>
          <p:cNvPr id="17" name="TextBox 16">
            <a:extLst>
              <a:ext uri="{FF2B5EF4-FFF2-40B4-BE49-F238E27FC236}">
                <a16:creationId xmlns:a16="http://schemas.microsoft.com/office/drawing/2014/main" id="{533C4FA4-C548-4E5C-3E0D-82AA7BD39720}"/>
              </a:ext>
            </a:extLst>
          </p:cNvPr>
          <p:cNvSpPr txBox="1"/>
          <p:nvPr/>
        </p:nvSpPr>
        <p:spPr>
          <a:xfrm>
            <a:off x="5923159" y="3737598"/>
            <a:ext cx="2488391" cy="1107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100" b="1" kern="0" dirty="0">
                <a:solidFill>
                  <a:srgbClr val="26282A"/>
                </a:solidFill>
                <a:effectLst/>
                <a:ea typeface="Times New Roman" panose="02020603050405020304" pitchFamily="18" charset="0"/>
                <a:cs typeface="Times New Roman" panose="02020603050405020304" pitchFamily="18" charset="0"/>
              </a:rPr>
              <a:t>Evacuation Routes</a:t>
            </a:r>
            <a:endParaRPr lang="en-US" sz="1100" dirty="0">
              <a:effectLst/>
            </a:endParaRPr>
          </a:p>
          <a:p>
            <a:r>
              <a:rPr lang="en-US" sz="1100" dirty="0">
                <a:latin typeface="FranklinGothic"/>
              </a:rPr>
              <a:t>Flooding occurs on critical path evacuation routes, including Main Street, Shirley Street, Washington Street and Pleasant Street, creating a public safety issue.</a:t>
            </a:r>
            <a:endParaRPr lang="en-US" sz="1100" dirty="0"/>
          </a:p>
        </p:txBody>
      </p:sp>
      <p:pic>
        <p:nvPicPr>
          <p:cNvPr id="3080" name="Picture 8" descr="How Does A Stormwater Drainage System Work? The Basics">
            <a:extLst>
              <a:ext uri="{FF2B5EF4-FFF2-40B4-BE49-F238E27FC236}">
                <a16:creationId xmlns:a16="http://schemas.microsoft.com/office/drawing/2014/main" id="{188F5B5A-9E28-0150-FBBA-BD3FAA9AAD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0137" y="664698"/>
            <a:ext cx="1303682" cy="122345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Shop Evacuation Route Signs - Orders ...">
            <a:extLst>
              <a:ext uri="{FF2B5EF4-FFF2-40B4-BE49-F238E27FC236}">
                <a16:creationId xmlns:a16="http://schemas.microsoft.com/office/drawing/2014/main" id="{65696861-6D71-AD95-09A6-6EEE3E95EB2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65769" y="3257153"/>
            <a:ext cx="841848" cy="841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84950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12;p27">
            <a:extLst>
              <a:ext uri="{FF2B5EF4-FFF2-40B4-BE49-F238E27FC236}">
                <a16:creationId xmlns:a16="http://schemas.microsoft.com/office/drawing/2014/main" id="{3DA5641E-4B59-CAC9-3FC9-6E87FC7D36A6}"/>
              </a:ext>
            </a:extLst>
          </p:cNvPr>
          <p:cNvSpPr txBox="1">
            <a:spLocks noGrp="1"/>
          </p:cNvSpPr>
          <p:nvPr>
            <p:ph type="title"/>
          </p:nvPr>
        </p:nvSpPr>
        <p:spPr>
          <a:xfrm>
            <a:off x="0" y="0"/>
            <a:ext cx="9144000" cy="490294"/>
          </a:xfrm>
          <a:prstGeom prst="rect">
            <a:avLst/>
          </a:prstGeom>
          <a:solidFill>
            <a:srgbClr val="1D3E81"/>
          </a:solidFill>
        </p:spPr>
        <p:txBody>
          <a:bodyPr>
            <a:normAutofit/>
          </a:bodyPr>
          <a:lstStyle>
            <a:lvl1pPr algn="ctr">
              <a:defRPr sz="2600">
                <a:solidFill>
                  <a:srgbClr val="FBFFFF"/>
                </a:solidFill>
                <a:latin typeface="Helvetica Neue"/>
                <a:ea typeface="Helvetica Neue"/>
                <a:cs typeface="Helvetica Neue"/>
                <a:sym typeface="Helvetica Neue"/>
              </a:defRPr>
            </a:lvl1pPr>
          </a:lstStyle>
          <a:p>
            <a:pPr algn="l"/>
            <a:r>
              <a:rPr lang="en-US" sz="2400" dirty="0"/>
              <a:t>Climate Action Plan Goals &amp; Objectives</a:t>
            </a:r>
            <a:endParaRPr sz="2400" dirty="0"/>
          </a:p>
        </p:txBody>
      </p:sp>
      <p:pic>
        <p:nvPicPr>
          <p:cNvPr id="5" name="Picture 2" descr="Winthrop Massachusetts Homepage">
            <a:extLst>
              <a:ext uri="{FF2B5EF4-FFF2-40B4-BE49-F238E27FC236}">
                <a16:creationId xmlns:a16="http://schemas.microsoft.com/office/drawing/2014/main" id="{DE4373E0-221F-FD74-2400-B801E4E338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6327" y="18968"/>
            <a:ext cx="1875097" cy="435244"/>
          </a:xfrm>
          <a:prstGeom prst="rect">
            <a:avLst/>
          </a:prstGeom>
          <a:solidFill>
            <a:schemeClr val="bg1"/>
          </a:solidFill>
        </p:spPr>
      </p:pic>
      <p:sp>
        <p:nvSpPr>
          <p:cNvPr id="2" name="TextBox 1">
            <a:extLst>
              <a:ext uri="{FF2B5EF4-FFF2-40B4-BE49-F238E27FC236}">
                <a16:creationId xmlns:a16="http://schemas.microsoft.com/office/drawing/2014/main" id="{088158A6-5991-BD9A-903F-A22910081541}"/>
              </a:ext>
            </a:extLst>
          </p:cNvPr>
          <p:cNvSpPr txBox="1"/>
          <p:nvPr/>
        </p:nvSpPr>
        <p:spPr>
          <a:xfrm>
            <a:off x="131991" y="1133249"/>
            <a:ext cx="3256166" cy="3808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marR="0" lvl="0" indent="-342900">
              <a:spcBef>
                <a:spcPts val="0"/>
              </a:spcBef>
              <a:spcAft>
                <a:spcPts val="0"/>
              </a:spcAft>
              <a:buFont typeface="+mj-lt"/>
              <a:buAutoNum type="arabicPeriod"/>
            </a:pPr>
            <a:r>
              <a:rPr lang="en-US" sz="1050" b="1" dirty="0">
                <a:solidFill>
                  <a:schemeClr val="accent1"/>
                </a:solidFill>
                <a:ea typeface="Times New Roman" panose="02020603050405020304" pitchFamily="18" charset="0"/>
                <a:cs typeface="Times New Roman" panose="02020603050405020304" pitchFamily="18" charset="0"/>
              </a:rPr>
              <a:t>Identify Problem Area “Hot Spots” </a:t>
            </a:r>
            <a:r>
              <a:rPr lang="en-US" sz="1050" dirty="0">
                <a:solidFill>
                  <a:srgbClr val="26282A"/>
                </a:solidFill>
                <a:ea typeface="Times New Roman" panose="02020603050405020304" pitchFamily="18" charset="0"/>
                <a:cs typeface="Times New Roman" panose="02020603050405020304" pitchFamily="18" charset="0"/>
              </a:rPr>
              <a:t>around Winthrop currently experiencing consistent climate-driven impacts such as flooding, storm surge, beach erosion, sea wall deterioration.  </a:t>
            </a:r>
            <a:r>
              <a:rPr lang="en-US" sz="1050" u="sng" dirty="0">
                <a:solidFill>
                  <a:srgbClr val="26282A"/>
                </a:solidFill>
                <a:ea typeface="Times New Roman" panose="02020603050405020304" pitchFamily="18" charset="0"/>
                <a:cs typeface="Times New Roman" panose="02020603050405020304" pitchFamily="18" charset="0"/>
              </a:rPr>
              <a:t>Focus Areas</a:t>
            </a:r>
            <a:r>
              <a:rPr lang="en-US" sz="1050" dirty="0">
                <a:solidFill>
                  <a:srgbClr val="26282A"/>
                </a:solidFill>
                <a:ea typeface="Times New Roman" panose="02020603050405020304" pitchFamily="18" charset="0"/>
                <a:cs typeface="Times New Roman" panose="02020603050405020304" pitchFamily="18" charset="0"/>
              </a:rPr>
              <a:t>:  Morton/Banks, Pico/Fisherman’s Bend, Tileston/Girdlestone.</a:t>
            </a:r>
            <a:br>
              <a:rPr lang="en-US" sz="1050" dirty="0">
                <a:solidFill>
                  <a:srgbClr val="26282A"/>
                </a:solidFill>
                <a:ea typeface="Times New Roman" panose="02020603050405020304" pitchFamily="18" charset="0"/>
                <a:cs typeface="Times New Roman" panose="02020603050405020304" pitchFamily="18" charset="0"/>
              </a:rPr>
            </a:br>
            <a:endParaRPr lang="en-US" sz="1050" dirty="0">
              <a:solidFill>
                <a:srgbClr val="26282A"/>
              </a:solidFill>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050" b="1" dirty="0">
                <a:solidFill>
                  <a:schemeClr val="accent1"/>
                </a:solidFill>
                <a:ea typeface="Times New Roman" panose="02020603050405020304" pitchFamily="18" charset="0"/>
                <a:cs typeface="Times New Roman" panose="02020603050405020304" pitchFamily="18" charset="0"/>
              </a:rPr>
              <a:t>Research and Describe Resiliency Solution Options </a:t>
            </a:r>
            <a:r>
              <a:rPr lang="en-US" sz="1050" dirty="0">
                <a:solidFill>
                  <a:srgbClr val="26282A"/>
                </a:solidFill>
                <a:ea typeface="Times New Roman" panose="02020603050405020304" pitchFamily="18" charset="0"/>
                <a:cs typeface="Times New Roman" panose="02020603050405020304" pitchFamily="18" charset="0"/>
              </a:rPr>
              <a:t>for each hot spot, including required investment estimates and timeframes, asking Town Council / Town Manager to hire consultants as needed.</a:t>
            </a:r>
          </a:p>
          <a:p>
            <a:pPr marL="342900" marR="0" lvl="0" indent="-342900">
              <a:spcBef>
                <a:spcPts val="0"/>
              </a:spcBef>
              <a:spcAft>
                <a:spcPts val="0"/>
              </a:spcAft>
              <a:buFont typeface="+mj-lt"/>
              <a:buAutoNum type="arabicPeriod"/>
            </a:pPr>
            <a:endParaRPr lang="en-US" sz="1050" dirty="0">
              <a:solidFill>
                <a:srgbClr val="26282A"/>
              </a:solidFill>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050" b="1" dirty="0">
                <a:solidFill>
                  <a:schemeClr val="accent1"/>
                </a:solidFill>
                <a:ea typeface="Times New Roman" panose="02020603050405020304" pitchFamily="18" charset="0"/>
                <a:cs typeface="Times New Roman" panose="02020603050405020304" pitchFamily="18" charset="0"/>
              </a:rPr>
              <a:t>Update &amp; Publicize Hazard Mitigation / Emergency Management Plan for FEMA Approval </a:t>
            </a:r>
            <a:r>
              <a:rPr lang="en-US" sz="1050" dirty="0">
                <a:solidFill>
                  <a:schemeClr val="tx1"/>
                </a:solidFill>
                <a:ea typeface="Times New Roman" panose="02020603050405020304" pitchFamily="18" charset="0"/>
                <a:cs typeface="Times New Roman" panose="02020603050405020304" pitchFamily="18" charset="0"/>
              </a:rPr>
              <a:t>(expected completion June 2025)</a:t>
            </a:r>
            <a:br>
              <a:rPr lang="en-US" sz="1050" dirty="0">
                <a:solidFill>
                  <a:schemeClr val="tx1"/>
                </a:solidFill>
                <a:ea typeface="Times New Roman" panose="02020603050405020304" pitchFamily="18" charset="0"/>
                <a:cs typeface="Times New Roman" panose="02020603050405020304" pitchFamily="18" charset="0"/>
              </a:rPr>
            </a:br>
            <a:endParaRPr lang="en-US" sz="1050" dirty="0">
              <a:solidFill>
                <a:schemeClr val="tx1"/>
              </a:solidFill>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050" b="1" dirty="0">
                <a:solidFill>
                  <a:schemeClr val="accent1"/>
                </a:solidFill>
                <a:ea typeface="Times New Roman" panose="02020603050405020304" pitchFamily="18" charset="0"/>
                <a:cs typeface="Times New Roman" panose="02020603050405020304" pitchFamily="18" charset="0"/>
              </a:rPr>
              <a:t>Identify Potential Funding Sources </a:t>
            </a:r>
            <a:r>
              <a:rPr lang="en-US" sz="1050" dirty="0">
                <a:solidFill>
                  <a:srgbClr val="26282A"/>
                </a:solidFill>
                <a:ea typeface="Times New Roman" panose="02020603050405020304" pitchFamily="18" charset="0"/>
                <a:cs typeface="Times New Roman" panose="02020603050405020304" pitchFamily="18" charset="0"/>
              </a:rPr>
              <a:t>working with federal, state and regional partners; apply for grants, starting with MVP this spring</a:t>
            </a:r>
          </a:p>
          <a:p>
            <a:pPr marL="342900" marR="0" lvl="0" indent="-342900">
              <a:spcBef>
                <a:spcPts val="0"/>
              </a:spcBef>
              <a:spcAft>
                <a:spcPts val="0"/>
              </a:spcAft>
              <a:buFont typeface="+mj-lt"/>
              <a:buAutoNum type="arabicPeriod"/>
            </a:pPr>
            <a:endParaRPr lang="en-US" sz="1050" dirty="0">
              <a:solidFill>
                <a:srgbClr val="26282A"/>
              </a:solidFill>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050" b="1" dirty="0">
                <a:solidFill>
                  <a:schemeClr val="accent1"/>
                </a:solidFill>
                <a:ea typeface="Times New Roman" panose="02020603050405020304" pitchFamily="18" charset="0"/>
                <a:cs typeface="Times New Roman" panose="02020603050405020304" pitchFamily="18" charset="0"/>
              </a:rPr>
              <a:t>Integrate Plan into Town 5-Year Capital Plan starting FY’26</a:t>
            </a:r>
            <a:endParaRPr lang="en-US" sz="1050" dirty="0">
              <a:solidFill>
                <a:srgbClr val="26282A"/>
              </a:solidFill>
              <a:ea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BDCDA152-8199-7C6B-13E1-A661DBDC236F}"/>
              </a:ext>
            </a:extLst>
          </p:cNvPr>
          <p:cNvCxnSpPr>
            <a:cxnSpLocks/>
          </p:cNvCxnSpPr>
          <p:nvPr/>
        </p:nvCxnSpPr>
        <p:spPr>
          <a:xfrm flipV="1">
            <a:off x="798022" y="815757"/>
            <a:ext cx="7859716" cy="13209"/>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D579B25B-BE89-DD31-6505-190C078D80B4}"/>
              </a:ext>
            </a:extLst>
          </p:cNvPr>
          <p:cNvSpPr txBox="1"/>
          <p:nvPr/>
        </p:nvSpPr>
        <p:spPr>
          <a:xfrm>
            <a:off x="767360" y="550161"/>
            <a:ext cx="2187547" cy="523220"/>
          </a:xfrm>
          <a:prstGeom prst="rect">
            <a:avLst/>
          </a:prstGeom>
          <a:solidFill>
            <a:schemeClr val="bg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dirty="0">
                <a:solidFill>
                  <a:srgbClr val="26282A"/>
                </a:solidFill>
                <a:ea typeface="Times New Roman" panose="02020603050405020304" pitchFamily="18" charset="0"/>
                <a:cs typeface="Times New Roman" panose="02020603050405020304" pitchFamily="18" charset="0"/>
              </a:rPr>
              <a:t>Short-Term</a:t>
            </a:r>
            <a:br>
              <a:rPr lang="en-US" dirty="0">
                <a:solidFill>
                  <a:srgbClr val="26282A"/>
                </a:solidFill>
                <a:ea typeface="Times New Roman" panose="02020603050405020304" pitchFamily="18" charset="0"/>
                <a:cs typeface="Times New Roman" panose="02020603050405020304" pitchFamily="18" charset="0"/>
              </a:rPr>
            </a:br>
            <a:r>
              <a:rPr lang="en-US" dirty="0">
                <a:solidFill>
                  <a:srgbClr val="26282A"/>
                </a:solidFill>
                <a:ea typeface="Times New Roman" panose="02020603050405020304" pitchFamily="18" charset="0"/>
                <a:cs typeface="Times New Roman" panose="02020603050405020304" pitchFamily="18" charset="0"/>
              </a:rPr>
              <a:t>2025-2026</a:t>
            </a:r>
            <a:endParaRPr lang="en-US" dirty="0"/>
          </a:p>
        </p:txBody>
      </p:sp>
      <p:sp>
        <p:nvSpPr>
          <p:cNvPr id="10" name="TextBox 9">
            <a:extLst>
              <a:ext uri="{FF2B5EF4-FFF2-40B4-BE49-F238E27FC236}">
                <a16:creationId xmlns:a16="http://schemas.microsoft.com/office/drawing/2014/main" id="{91B36FB1-4C6F-B099-4DDB-8BFE31460DD0}"/>
              </a:ext>
            </a:extLst>
          </p:cNvPr>
          <p:cNvSpPr txBox="1"/>
          <p:nvPr/>
        </p:nvSpPr>
        <p:spPr>
          <a:xfrm>
            <a:off x="3973485" y="541280"/>
            <a:ext cx="2019993" cy="523220"/>
          </a:xfrm>
          <a:prstGeom prst="rect">
            <a:avLst/>
          </a:prstGeom>
          <a:solidFill>
            <a:schemeClr val="bg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dirty="0">
                <a:solidFill>
                  <a:srgbClr val="26282A"/>
                </a:solidFill>
                <a:ea typeface="Times New Roman" panose="02020603050405020304" pitchFamily="18" charset="0"/>
                <a:cs typeface="Times New Roman" panose="02020603050405020304" pitchFamily="18" charset="0"/>
              </a:rPr>
              <a:t>Medium-Term</a:t>
            </a:r>
            <a:br>
              <a:rPr lang="en-US" dirty="0">
                <a:solidFill>
                  <a:srgbClr val="26282A"/>
                </a:solidFill>
                <a:ea typeface="Times New Roman" panose="02020603050405020304" pitchFamily="18" charset="0"/>
                <a:cs typeface="Times New Roman" panose="02020603050405020304" pitchFamily="18" charset="0"/>
              </a:rPr>
            </a:br>
            <a:r>
              <a:rPr lang="en-US" dirty="0">
                <a:solidFill>
                  <a:srgbClr val="26282A"/>
                </a:solidFill>
                <a:ea typeface="Times New Roman" panose="02020603050405020304" pitchFamily="18" charset="0"/>
                <a:cs typeface="Times New Roman" panose="02020603050405020304" pitchFamily="18" charset="0"/>
              </a:rPr>
              <a:t>2027-2028</a:t>
            </a:r>
            <a:endParaRPr lang="en-US" dirty="0"/>
          </a:p>
        </p:txBody>
      </p:sp>
      <p:sp>
        <p:nvSpPr>
          <p:cNvPr id="11" name="TextBox 10">
            <a:extLst>
              <a:ext uri="{FF2B5EF4-FFF2-40B4-BE49-F238E27FC236}">
                <a16:creationId xmlns:a16="http://schemas.microsoft.com/office/drawing/2014/main" id="{645D9C76-F302-0988-E0B4-34568BA2BA27}"/>
              </a:ext>
            </a:extLst>
          </p:cNvPr>
          <p:cNvSpPr txBox="1"/>
          <p:nvPr/>
        </p:nvSpPr>
        <p:spPr>
          <a:xfrm>
            <a:off x="6700060" y="550632"/>
            <a:ext cx="2097914" cy="523220"/>
          </a:xfrm>
          <a:prstGeom prst="rect">
            <a:avLst/>
          </a:prstGeom>
          <a:solidFill>
            <a:schemeClr val="bg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dirty="0">
                <a:solidFill>
                  <a:srgbClr val="26282A"/>
                </a:solidFill>
                <a:ea typeface="Times New Roman" panose="02020603050405020304" pitchFamily="18" charset="0"/>
                <a:cs typeface="Times New Roman" panose="02020603050405020304" pitchFamily="18" charset="0"/>
              </a:rPr>
              <a:t>Long-Term</a:t>
            </a:r>
            <a:br>
              <a:rPr lang="en-US" dirty="0">
                <a:solidFill>
                  <a:srgbClr val="26282A"/>
                </a:solidFill>
                <a:ea typeface="Times New Roman" panose="02020603050405020304" pitchFamily="18" charset="0"/>
                <a:cs typeface="Times New Roman" panose="02020603050405020304" pitchFamily="18" charset="0"/>
              </a:rPr>
            </a:br>
            <a:r>
              <a:rPr lang="en-US" dirty="0">
                <a:solidFill>
                  <a:srgbClr val="26282A"/>
                </a:solidFill>
                <a:ea typeface="Times New Roman" panose="02020603050405020304" pitchFamily="18" charset="0"/>
                <a:cs typeface="Times New Roman" panose="02020603050405020304" pitchFamily="18" charset="0"/>
              </a:rPr>
              <a:t>2029-2030</a:t>
            </a:r>
            <a:endParaRPr lang="en-US" dirty="0"/>
          </a:p>
        </p:txBody>
      </p:sp>
      <p:cxnSp>
        <p:nvCxnSpPr>
          <p:cNvPr id="13" name="Straight Connector 12">
            <a:extLst>
              <a:ext uri="{FF2B5EF4-FFF2-40B4-BE49-F238E27FC236}">
                <a16:creationId xmlns:a16="http://schemas.microsoft.com/office/drawing/2014/main" id="{26740D34-CF35-9334-0465-7541AD44F8C4}"/>
              </a:ext>
            </a:extLst>
          </p:cNvPr>
          <p:cNvCxnSpPr>
            <a:cxnSpLocks/>
          </p:cNvCxnSpPr>
          <p:nvPr/>
        </p:nvCxnSpPr>
        <p:spPr>
          <a:xfrm>
            <a:off x="3339539" y="1232369"/>
            <a:ext cx="0" cy="3591057"/>
          </a:xfrm>
          <a:prstGeom prst="line">
            <a:avLst/>
          </a:prstGeom>
          <a:noFill/>
          <a:ln w="25400" cap="flat">
            <a:solidFill>
              <a:schemeClr val="bg2"/>
            </a:solidFill>
            <a:prstDash val="solid"/>
            <a:round/>
          </a:ln>
          <a:effectLst/>
          <a:sp3d/>
        </p:spPr>
        <p:style>
          <a:lnRef idx="0">
            <a:scrgbClr r="0" g="0" b="0"/>
          </a:lnRef>
          <a:fillRef idx="0">
            <a:scrgbClr r="0" g="0" b="0"/>
          </a:fillRef>
          <a:effectRef idx="0">
            <a:scrgbClr r="0" g="0" b="0"/>
          </a:effectRef>
          <a:fontRef idx="none"/>
        </p:style>
      </p:cxnSp>
      <p:sp>
        <p:nvSpPr>
          <p:cNvPr id="16" name="TextBox 15">
            <a:extLst>
              <a:ext uri="{FF2B5EF4-FFF2-40B4-BE49-F238E27FC236}">
                <a16:creationId xmlns:a16="http://schemas.microsoft.com/office/drawing/2014/main" id="{2F6C6F2C-DAEF-5579-8D42-3A520F200432}"/>
              </a:ext>
            </a:extLst>
          </p:cNvPr>
          <p:cNvSpPr txBox="1"/>
          <p:nvPr/>
        </p:nvSpPr>
        <p:spPr>
          <a:xfrm>
            <a:off x="3426110" y="1148607"/>
            <a:ext cx="3021820" cy="3970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marR="0" lvl="0" indent="-342900">
              <a:spcBef>
                <a:spcPts val="0"/>
              </a:spcBef>
              <a:spcAft>
                <a:spcPts val="0"/>
              </a:spcAft>
              <a:buFont typeface="+mj-lt"/>
              <a:buAutoNum type="arabicPeriod" startAt="6"/>
            </a:pPr>
            <a:r>
              <a:rPr lang="en-US" sz="1050" b="1" dirty="0">
                <a:solidFill>
                  <a:schemeClr val="accent1"/>
                </a:solidFill>
                <a:ea typeface="Times New Roman" panose="02020603050405020304" pitchFamily="18" charset="0"/>
                <a:cs typeface="Times New Roman" panose="02020603050405020304" pitchFamily="18" charset="0"/>
              </a:rPr>
              <a:t>Expand Resiliency Focus to Other ”Hot Spots” </a:t>
            </a:r>
            <a:r>
              <a:rPr lang="en-US" sz="1050" dirty="0">
                <a:solidFill>
                  <a:srgbClr val="26282A"/>
                </a:solidFill>
                <a:ea typeface="Times New Roman" panose="02020603050405020304" pitchFamily="18" charset="0"/>
                <a:cs typeface="Times New Roman" panose="02020603050405020304" pitchFamily="18" charset="0"/>
              </a:rPr>
              <a:t>including:  Short Beach/Revere Street, Yirrell Beach/Point Shirley, CBD/Ingleside Park, Shirley Street/Delby’s Corner, Lewis Lake/Golf Course, Lower Nahant Avenue.</a:t>
            </a:r>
          </a:p>
          <a:p>
            <a:pPr marL="342900" marR="0" lvl="0" indent="-342900">
              <a:spcBef>
                <a:spcPts val="0"/>
              </a:spcBef>
              <a:spcAft>
                <a:spcPts val="0"/>
              </a:spcAft>
              <a:buFont typeface="+mj-lt"/>
              <a:buAutoNum type="arabicPeriod" startAt="6"/>
            </a:pPr>
            <a:endParaRPr lang="en-US" sz="1050" dirty="0">
              <a:solidFill>
                <a:srgbClr val="26282A"/>
              </a:solidFill>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startAt="6"/>
            </a:pPr>
            <a:r>
              <a:rPr lang="en-US" sz="1050" b="1" dirty="0">
                <a:solidFill>
                  <a:schemeClr val="accent1"/>
                </a:solidFill>
                <a:ea typeface="Times New Roman" panose="02020603050405020304" pitchFamily="18" charset="0"/>
                <a:cs typeface="Times New Roman" panose="02020603050405020304" pitchFamily="18" charset="0"/>
              </a:rPr>
              <a:t>Coordinate Efforts with Existing Agencies </a:t>
            </a:r>
            <a:r>
              <a:rPr lang="en-US" sz="1050" dirty="0">
                <a:solidFill>
                  <a:srgbClr val="26282A"/>
                </a:solidFill>
                <a:ea typeface="Times New Roman" panose="02020603050405020304" pitchFamily="18" charset="0"/>
                <a:cs typeface="Times New Roman" panose="02020603050405020304" pitchFamily="18" charset="0"/>
              </a:rPr>
              <a:t>and Climate Action Groups, including Friends of Belle Isle Marsh, North Suffolk Office of Resiliency &amp; Sustainability (NSORS), Nature Conservancy, Coastal Zone Management (CZM), City of Boston/Brian Swett, MA Climate Office/Nick Black, City of Revere, Town of Hull/Ian McDonald, DCR/Brian Arrigo, MWRA, MassPort, Katherine Clark (liaison Wade Black), Ed Markey (liaisons Jim Cantwell &amp; Liam Horseman).</a:t>
            </a:r>
            <a:br>
              <a:rPr lang="en-US" sz="1050" dirty="0">
                <a:solidFill>
                  <a:srgbClr val="26282A"/>
                </a:solidFill>
                <a:ea typeface="Times New Roman" panose="02020603050405020304" pitchFamily="18" charset="0"/>
                <a:cs typeface="Times New Roman" panose="02020603050405020304" pitchFamily="18" charset="0"/>
              </a:rPr>
            </a:br>
            <a:endParaRPr lang="en-US" sz="1050" dirty="0">
              <a:solidFill>
                <a:srgbClr val="26282A"/>
              </a:solidFill>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startAt="6"/>
            </a:pPr>
            <a:r>
              <a:rPr lang="en-US" sz="1050" b="1" dirty="0">
                <a:solidFill>
                  <a:schemeClr val="accent1"/>
                </a:solidFill>
                <a:ea typeface="Times New Roman" panose="02020603050405020304" pitchFamily="18" charset="0"/>
                <a:cs typeface="Times New Roman" panose="02020603050405020304" pitchFamily="18" charset="0"/>
              </a:rPr>
              <a:t>Incorporate Decarbonization Initiatives </a:t>
            </a:r>
            <a:r>
              <a:rPr lang="en-US" sz="1050" dirty="0">
                <a:solidFill>
                  <a:srgbClr val="26282A"/>
                </a:solidFill>
                <a:ea typeface="Times New Roman" panose="02020603050405020304" pitchFamily="18" charset="0"/>
                <a:cs typeface="Times New Roman" panose="02020603050405020304" pitchFamily="18" charset="0"/>
              </a:rPr>
              <a:t>to tackle the root of the problem, working with local, regional, state and federal organizations including Mothers Out Front</a:t>
            </a:r>
            <a:endParaRPr lang="en-US" sz="1050" dirty="0">
              <a:solidFill>
                <a:srgbClr val="26282A"/>
              </a:solidFill>
              <a:highlight>
                <a:srgbClr val="FFFF00"/>
              </a:highlight>
              <a:ea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2653645E-EAE6-4DD1-CCAD-A5C13EBAFCAC}"/>
              </a:ext>
            </a:extLst>
          </p:cNvPr>
          <p:cNvCxnSpPr>
            <a:cxnSpLocks/>
          </p:cNvCxnSpPr>
          <p:nvPr/>
        </p:nvCxnSpPr>
        <p:spPr>
          <a:xfrm>
            <a:off x="6447931" y="1152130"/>
            <a:ext cx="0" cy="3591057"/>
          </a:xfrm>
          <a:prstGeom prst="line">
            <a:avLst/>
          </a:prstGeom>
          <a:noFill/>
          <a:ln w="25400" cap="flat">
            <a:solidFill>
              <a:schemeClr val="bg2"/>
            </a:solidFill>
            <a:prstDash val="solid"/>
            <a:round/>
          </a:ln>
          <a:effectLst/>
          <a:sp3d/>
        </p:spPr>
        <p:style>
          <a:lnRef idx="0">
            <a:scrgbClr r="0" g="0" b="0"/>
          </a:lnRef>
          <a:fillRef idx="0">
            <a:scrgbClr r="0" g="0" b="0"/>
          </a:fillRef>
          <a:effectRef idx="0">
            <a:scrgbClr r="0" g="0" b="0"/>
          </a:effectRef>
          <a:fontRef idx="none"/>
        </p:style>
      </p:cxnSp>
      <p:sp>
        <p:nvSpPr>
          <p:cNvPr id="18" name="TextBox 17">
            <a:extLst>
              <a:ext uri="{FF2B5EF4-FFF2-40B4-BE49-F238E27FC236}">
                <a16:creationId xmlns:a16="http://schemas.microsoft.com/office/drawing/2014/main" id="{BCB537E1-9FA9-D7A9-AC4B-FDFB57769691}"/>
              </a:ext>
            </a:extLst>
          </p:cNvPr>
          <p:cNvSpPr txBox="1"/>
          <p:nvPr/>
        </p:nvSpPr>
        <p:spPr>
          <a:xfrm>
            <a:off x="6459261" y="1152130"/>
            <a:ext cx="2552747" cy="3762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marR="0" lvl="0" indent="-342900">
              <a:spcBef>
                <a:spcPts val="0"/>
              </a:spcBef>
              <a:spcAft>
                <a:spcPts val="0"/>
              </a:spcAft>
              <a:buFont typeface="+mj-lt"/>
              <a:buAutoNum type="arabicPeriod" startAt="7"/>
            </a:pPr>
            <a:r>
              <a:rPr lang="en-US" sz="1050" b="1" dirty="0">
                <a:solidFill>
                  <a:schemeClr val="accent1"/>
                </a:solidFill>
                <a:ea typeface="Times New Roman" panose="02020603050405020304" pitchFamily="18" charset="0"/>
                <a:cs typeface="Times New Roman" panose="02020603050405020304" pitchFamily="18" charset="0"/>
              </a:rPr>
              <a:t>Address Any Remaining Urgent Hot Spot Issues </a:t>
            </a:r>
            <a:r>
              <a:rPr lang="en-US" sz="1050" dirty="0">
                <a:solidFill>
                  <a:srgbClr val="26282A"/>
                </a:solidFill>
                <a:ea typeface="Times New Roman" panose="02020603050405020304" pitchFamily="18" charset="0"/>
                <a:cs typeface="Times New Roman" panose="02020603050405020304" pitchFamily="18" charset="0"/>
              </a:rPr>
              <a:t>to ensure those most affected are experiencing minimal impact.</a:t>
            </a:r>
          </a:p>
          <a:p>
            <a:pPr marL="342900" marR="0" lvl="0" indent="-342900">
              <a:spcBef>
                <a:spcPts val="0"/>
              </a:spcBef>
              <a:spcAft>
                <a:spcPts val="0"/>
              </a:spcAft>
              <a:buFont typeface="+mj-lt"/>
              <a:buAutoNum type="arabicPeriod" startAt="7"/>
            </a:pPr>
            <a:endParaRPr lang="en-US" sz="1050" dirty="0">
              <a:solidFill>
                <a:srgbClr val="26282A"/>
              </a:solidFill>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startAt="7"/>
            </a:pPr>
            <a:r>
              <a:rPr lang="en-US" sz="1050" b="1" dirty="0">
                <a:solidFill>
                  <a:schemeClr val="accent1"/>
                </a:solidFill>
                <a:ea typeface="Times New Roman" panose="02020603050405020304" pitchFamily="18" charset="0"/>
                <a:cs typeface="Times New Roman" panose="02020603050405020304" pitchFamily="18" charset="0"/>
              </a:rPr>
              <a:t>Assess and Measure Success/Challenges </a:t>
            </a:r>
            <a:r>
              <a:rPr lang="en-US" sz="1050" dirty="0">
                <a:solidFill>
                  <a:schemeClr val="tx1"/>
                </a:solidFill>
                <a:ea typeface="Times New Roman" panose="02020603050405020304" pitchFamily="18" charset="0"/>
                <a:cs typeface="Times New Roman" panose="02020603050405020304" pitchFamily="18" charset="0"/>
              </a:rPr>
              <a:t>in securing funding, implementing solutions, adjust as needed.</a:t>
            </a:r>
          </a:p>
          <a:p>
            <a:pPr marL="342900" marR="0" lvl="0" indent="-342900">
              <a:spcBef>
                <a:spcPts val="0"/>
              </a:spcBef>
              <a:spcAft>
                <a:spcPts val="0"/>
              </a:spcAft>
              <a:buFont typeface="+mj-lt"/>
              <a:buAutoNum type="arabicPeriod" startAt="7"/>
            </a:pPr>
            <a:endParaRPr lang="en-US" sz="1050" dirty="0">
              <a:solidFill>
                <a:srgbClr val="26282A"/>
              </a:solidFill>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startAt="7"/>
            </a:pPr>
            <a:r>
              <a:rPr lang="en-US" sz="1050" b="1" dirty="0">
                <a:solidFill>
                  <a:schemeClr val="accent1"/>
                </a:solidFill>
                <a:ea typeface="Times New Roman" panose="02020603050405020304" pitchFamily="18" charset="0"/>
                <a:cs typeface="Times New Roman" panose="02020603050405020304" pitchFamily="18" charset="0"/>
              </a:rPr>
              <a:t>Ensure Climate Action Becomes a Fully-Integrated Part of Town Planning, Budgeting and Success Metrics </a:t>
            </a:r>
            <a:r>
              <a:rPr lang="en-US" sz="1050" dirty="0">
                <a:solidFill>
                  <a:schemeClr val="tx1"/>
                </a:solidFill>
                <a:ea typeface="Times New Roman" panose="02020603050405020304" pitchFamily="18" charset="0"/>
                <a:cs typeface="Times New Roman" panose="02020603050405020304" pitchFamily="18" charset="0"/>
              </a:rPr>
              <a:t>for Town Council, Town Manager and Relevant Town Departments</a:t>
            </a:r>
            <a:br>
              <a:rPr lang="en-US" sz="1050" dirty="0">
                <a:solidFill>
                  <a:schemeClr val="tx1"/>
                </a:solidFill>
                <a:ea typeface="Times New Roman" panose="02020603050405020304" pitchFamily="18" charset="0"/>
                <a:cs typeface="Times New Roman" panose="02020603050405020304" pitchFamily="18" charset="0"/>
              </a:rPr>
            </a:br>
            <a:br>
              <a:rPr lang="en-US" sz="1050" dirty="0">
                <a:solidFill>
                  <a:schemeClr val="tx1"/>
                </a:solidFill>
                <a:ea typeface="Times New Roman" panose="02020603050405020304" pitchFamily="18" charset="0"/>
                <a:cs typeface="Times New Roman" panose="02020603050405020304" pitchFamily="18" charset="0"/>
              </a:rPr>
            </a:br>
            <a:r>
              <a:rPr lang="en-US" sz="1000" b="1" i="1" dirty="0">
                <a:solidFill>
                  <a:schemeClr val="tx1"/>
                </a:solidFill>
                <a:ea typeface="Times New Roman" panose="02020603050405020304" pitchFamily="18" charset="0"/>
                <a:cs typeface="Times New Roman" panose="02020603050405020304" pitchFamily="18" charset="0"/>
              </a:rPr>
              <a:t>NOTE:  </a:t>
            </a:r>
            <a:r>
              <a:rPr lang="en-US" sz="1000" i="1" dirty="0">
                <a:solidFill>
                  <a:schemeClr val="tx1"/>
                </a:solidFill>
                <a:ea typeface="Times New Roman" panose="02020603050405020304" pitchFamily="18" charset="0"/>
                <a:cs typeface="Times New Roman" panose="02020603050405020304" pitchFamily="18" charset="0"/>
              </a:rPr>
              <a:t>Boston and other cities put climate change and sustainability into their zoning / development bylaws and use a plug-and-play template to apply for grants.  Kim Dimes is familiar.</a:t>
            </a:r>
            <a:endParaRPr lang="en-US" sz="1000" i="1" dirty="0">
              <a:solidFill>
                <a:schemeClr val="tx1"/>
              </a:solidFill>
              <a:highlight>
                <a:srgbClr val="FFFF00"/>
              </a:highlight>
              <a:ea typeface="Times New Roman" panose="02020603050405020304" pitchFamily="18" charset="0"/>
              <a:cs typeface="Times New Roman" panose="02020603050405020304" pitchFamily="18" charset="0"/>
            </a:endParaRPr>
          </a:p>
        </p:txBody>
      </p:sp>
      <p:sp>
        <p:nvSpPr>
          <p:cNvPr id="19" name="Slide Number Placeholder 18">
            <a:extLst>
              <a:ext uri="{FF2B5EF4-FFF2-40B4-BE49-F238E27FC236}">
                <a16:creationId xmlns:a16="http://schemas.microsoft.com/office/drawing/2014/main" id="{67CCD958-FF35-EC4A-CED7-86DFF4F8D0FD}"/>
              </a:ext>
            </a:extLst>
          </p:cNvPr>
          <p:cNvSpPr>
            <a:spLocks noGrp="1"/>
          </p:cNvSpPr>
          <p:nvPr>
            <p:ph type="sldNum" sz="quarter" idx="2"/>
          </p:nvPr>
        </p:nvSpPr>
        <p:spPr>
          <a:xfrm>
            <a:off x="8730114" y="4801448"/>
            <a:ext cx="222514" cy="204096"/>
          </a:xfrm>
        </p:spPr>
        <p:txBody>
          <a:bodyPr>
            <a:normAutofit fontScale="92500" lnSpcReduction="10000"/>
          </a:bodyPr>
          <a:lstStyle/>
          <a:p>
            <a:fld id="{86CB4B4D-7CA3-9044-876B-883B54F8677D}" type="slidenum">
              <a:rPr lang="en-US" smtClean="0"/>
              <a:t>9</a:t>
            </a:fld>
            <a:endParaRPr lang="en-US" dirty="0"/>
          </a:p>
        </p:txBody>
      </p:sp>
    </p:spTree>
  </p:cSld>
  <p:clrMapOvr>
    <a:masterClrMapping/>
  </p:clrMapOvr>
  <p:transition spd="med"/>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32740</TotalTime>
  <Words>4820</Words>
  <Application>Microsoft Macintosh PowerPoint</Application>
  <PresentationFormat>On-screen Show (16:9)</PresentationFormat>
  <Paragraphs>453</Paragraphs>
  <Slides>29</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Aptos</vt:lpstr>
      <vt:lpstr>Arial</vt:lpstr>
      <vt:lpstr>Courier New</vt:lpstr>
      <vt:lpstr>Franklin Gothic Medium</vt:lpstr>
      <vt:lpstr>FranklinGothic</vt:lpstr>
      <vt:lpstr>Helvetica</vt:lpstr>
      <vt:lpstr>Times New Roman</vt:lpstr>
      <vt:lpstr>Wingdings</vt:lpstr>
      <vt:lpstr>Simple Light</vt:lpstr>
      <vt:lpstr>PowerPoint Presentation</vt:lpstr>
      <vt:lpstr>Contents</vt:lpstr>
      <vt:lpstr>CACC Charter / Mission Statement</vt:lpstr>
      <vt:lpstr>CACC Commissioners &amp; 2025 Meeting Schedule</vt:lpstr>
      <vt:lpstr>How Climate Change Affects Winthrop Residents</vt:lpstr>
      <vt:lpstr>How Climate Change Affects Winthrop Residents</vt:lpstr>
      <vt:lpstr>How Climate Change Affects Winthrop Residents</vt:lpstr>
      <vt:lpstr>How Climate Change Affects Winthrop Residents</vt:lpstr>
      <vt:lpstr>Climate Action Plan Goals &amp; Objectives</vt:lpstr>
      <vt:lpstr>Coastal Resiliency Solution Options that Work</vt:lpstr>
      <vt:lpstr>Coastal Resiliency Solution Options that Work</vt:lpstr>
      <vt:lpstr>Coastal Resiliency Solution Options that Work</vt:lpstr>
      <vt:lpstr>Coastal Resiliency Solution Options that Work</vt:lpstr>
      <vt:lpstr>Coastal Resiliency Solution Options that Work</vt:lpstr>
      <vt:lpstr>Coastal Resiliency Solution Options that Work</vt:lpstr>
      <vt:lpstr>Hot Spot #1 – Morton &amp; Banks Streets</vt:lpstr>
      <vt:lpstr>Hot Spot #1 – Morton &amp; Banks Streets</vt:lpstr>
      <vt:lpstr>Hot Spot #1 – Morton &amp; Banks Streets</vt:lpstr>
      <vt:lpstr>Hot Spot #2 – Short Beach / Revere Street</vt:lpstr>
      <vt:lpstr>Hot Spot #2 – Short Beach / Revere Street</vt:lpstr>
      <vt:lpstr>Hot Spot #3 – Pico Beach / Fisherman’s Bend</vt:lpstr>
      <vt:lpstr>Hot Spot #3 – Pico Beach / Fisherman’s Bend</vt:lpstr>
      <vt:lpstr>Hot Spot #4 – Tileston &amp; Girdlestone Streets</vt:lpstr>
      <vt:lpstr>Hot Spot #5 – Yirrell Beach</vt:lpstr>
      <vt:lpstr>Hot Spot #6 – Point Shirley Harborside</vt:lpstr>
      <vt:lpstr>Hot Spot #7 – Central Business District / Ingleside Park</vt:lpstr>
      <vt:lpstr>Hot Spot #8 – Shirley Street / Delby’s Corner</vt:lpstr>
      <vt:lpstr>Decarbonization Initiatives – Addressing Root Cause</vt:lpstr>
      <vt:lpstr>Asks of the Community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Ana Leary</cp:lastModifiedBy>
  <cp:revision>62</cp:revision>
  <cp:lastPrinted>2025-05-24T15:37:42Z</cp:lastPrinted>
  <dcterms:modified xsi:type="dcterms:W3CDTF">2025-12-07T14:06:24Z</dcterms:modified>
</cp:coreProperties>
</file>